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6" r:id="rId2"/>
    <p:sldId id="267" r:id="rId3"/>
    <p:sldId id="268" r:id="rId4"/>
    <p:sldId id="274" r:id="rId5"/>
    <p:sldId id="258" r:id="rId6"/>
    <p:sldId id="263" r:id="rId7"/>
    <p:sldId id="256" r:id="rId8"/>
    <p:sldId id="259" r:id="rId9"/>
    <p:sldId id="260" r:id="rId10"/>
    <p:sldId id="271" r:id="rId11"/>
    <p:sldId id="273" r:id="rId12"/>
    <p:sldId id="275" r:id="rId13"/>
    <p:sldId id="264" r:id="rId14"/>
    <p:sldId id="265" r:id="rId15"/>
    <p:sldId id="270" r:id="rId16"/>
    <p:sldId id="26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37442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19577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5144E-25DD-4615-9055-A457D295D62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086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345202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5144E-25DD-4615-9055-A457D295D62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425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372229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356236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83830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147105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F59138-EFEA-4141-8F96-44E11BF20FC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2503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64356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59138-EFEA-4141-8F96-44E11BF20FC9}"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08434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59138-EFEA-4141-8F96-44E11BF20FC9}"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23855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59138-EFEA-4141-8F96-44E11BF20FC9}"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30851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8607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F59138-EFEA-4141-8F96-44E11BF20FC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5144E-25DD-4615-9055-A457D295D628}" type="slidenum">
              <a:rPr lang="en-US" smtClean="0"/>
              <a:t>‹#›</a:t>
            </a:fld>
            <a:endParaRPr lang="en-US"/>
          </a:p>
        </p:txBody>
      </p:sp>
    </p:spTree>
    <p:extLst>
      <p:ext uri="{BB962C8B-B14F-4D97-AF65-F5344CB8AC3E}">
        <p14:creationId xmlns:p14="http://schemas.microsoft.com/office/powerpoint/2010/main" val="28090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F59138-EFEA-4141-8F96-44E11BF20FC9}" type="datetimeFigureOut">
              <a:rPr lang="en-US" smtClean="0"/>
              <a:t>5/19/2020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55144E-25DD-4615-9055-A457D295D628}" type="slidenum">
              <a:rPr lang="en-US" smtClean="0"/>
              <a:t>‹#›</a:t>
            </a:fld>
            <a:endParaRPr lang="en-US"/>
          </a:p>
        </p:txBody>
      </p:sp>
    </p:spTree>
    <p:extLst>
      <p:ext uri="{BB962C8B-B14F-4D97-AF65-F5344CB8AC3E}">
        <p14:creationId xmlns:p14="http://schemas.microsoft.com/office/powerpoint/2010/main" val="386142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547986"/>
          </a:xfrm>
        </p:spPr>
        <p:txBody>
          <a:bodyPr>
            <a:normAutofit fontScale="90000"/>
          </a:bodyPr>
          <a:lstStyle/>
          <a:p>
            <a:r>
              <a:rPr lang="ka-GE" dirty="0" smtClean="0"/>
              <a:t>.</a:t>
            </a:r>
            <a:endParaRPr lang="en-US" dirty="0"/>
          </a:p>
        </p:txBody>
      </p:sp>
      <p:sp>
        <p:nvSpPr>
          <p:cNvPr id="3" name="Content Placeholder 2"/>
          <p:cNvSpPr>
            <a:spLocks noGrp="1"/>
          </p:cNvSpPr>
          <p:nvPr>
            <p:ph idx="1"/>
          </p:nvPr>
        </p:nvSpPr>
        <p:spPr>
          <a:xfrm>
            <a:off x="2256703" y="1693026"/>
            <a:ext cx="8915400" cy="3777622"/>
          </a:xfrm>
        </p:spPr>
        <p:txBody>
          <a:bodyPr/>
          <a:lstStyle/>
          <a:p>
            <a:pPr algn="ctr"/>
            <a:endParaRPr lang="ka-GE" sz="3200" b="1" dirty="0" smtClean="0"/>
          </a:p>
          <a:p>
            <a:pPr marL="0" indent="0" algn="ctr">
              <a:buNone/>
            </a:pPr>
            <a:r>
              <a:rPr lang="ka-GE" sz="3200" b="1" dirty="0" smtClean="0"/>
              <a:t>საქართველოს ოკუპირებული ტერიტორიებიდან დევნილთა, შრომის, ჯამრთელობისა  და სოციალური დაცვის სამინისტროს მიერ განხორციელებული შესყიდვები </a:t>
            </a:r>
            <a:r>
              <a:rPr lang="en-US" sz="3200" b="1" dirty="0" smtClean="0"/>
              <a:t>COVID 19</a:t>
            </a:r>
            <a:r>
              <a:rPr lang="ka-GE" sz="3200" b="1" dirty="0" smtClean="0"/>
              <a:t>-თან დაკავშირებით:</a:t>
            </a:r>
          </a:p>
          <a:p>
            <a:endParaRPr lang="en-US" dirty="0"/>
          </a:p>
        </p:txBody>
      </p:sp>
    </p:spTree>
    <p:extLst>
      <p:ext uri="{BB962C8B-B14F-4D97-AF65-F5344CB8AC3E}">
        <p14:creationId xmlns:p14="http://schemas.microsoft.com/office/powerpoint/2010/main" val="3020680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4567"/>
            <a:ext cx="8911687" cy="615142"/>
          </a:xfrm>
        </p:spPr>
        <p:txBody>
          <a:bodyPr>
            <a:normAutofit fontScale="90000"/>
          </a:bodyPr>
          <a:lstStyle/>
          <a:p>
            <a:pPr algn="ctr"/>
            <a:r>
              <a:rPr lang="ka-GE" sz="1800" b="1" dirty="0" smtClean="0"/>
              <a:t>კონსოლიდირებულ შესყიდვებთან დაკავშირებით სამინისტროს </a:t>
            </a:r>
            <a:r>
              <a:rPr lang="ka-GE" sz="1800" b="1" dirty="0"/>
              <a:t>მიერ მომზადებული განკარგულების პროექტი</a:t>
            </a:r>
            <a:endParaRPr lang="en-US" sz="1800" b="1" dirty="0"/>
          </a:p>
        </p:txBody>
      </p:sp>
      <p:sp>
        <p:nvSpPr>
          <p:cNvPr id="3" name="Content Placeholder 2"/>
          <p:cNvSpPr>
            <a:spLocks noGrp="1"/>
          </p:cNvSpPr>
          <p:nvPr>
            <p:ph idx="1"/>
          </p:nvPr>
        </p:nvSpPr>
        <p:spPr>
          <a:xfrm>
            <a:off x="2531023" y="847898"/>
            <a:ext cx="8915400" cy="59436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39382259"/>
              </p:ext>
            </p:extLst>
          </p:nvPr>
        </p:nvGraphicFramePr>
        <p:xfrm>
          <a:off x="2858250" y="938126"/>
          <a:ext cx="3829050" cy="5418138"/>
        </p:xfrm>
        <a:graphic>
          <a:graphicData uri="http://schemas.openxmlformats.org/presentationml/2006/ole">
            <mc:AlternateContent xmlns:mc="http://schemas.openxmlformats.org/markup-compatibility/2006">
              <mc:Choice xmlns:v="urn:schemas-microsoft-com:vml" Requires="v">
                <p:oleObj spid="_x0000_s3140" name="Acrobat Document" r:id="rId3" imgW="5667363" imgH="8020022" progId="AcroExch.Document.DC">
                  <p:embed/>
                </p:oleObj>
              </mc:Choice>
              <mc:Fallback>
                <p:oleObj name="Acrobat Document" r:id="rId3" imgW="5667363" imgH="8020022" progId="AcroExch.Document.DC">
                  <p:embed/>
                  <p:pic>
                    <p:nvPicPr>
                      <p:cNvPr id="0" name=""/>
                      <p:cNvPicPr/>
                      <p:nvPr/>
                    </p:nvPicPr>
                    <p:blipFill>
                      <a:blip r:embed="rId4"/>
                      <a:stretch>
                        <a:fillRect/>
                      </a:stretch>
                    </p:blipFill>
                    <p:spPr>
                      <a:xfrm>
                        <a:off x="2858250" y="938126"/>
                        <a:ext cx="3829050" cy="54181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5664388"/>
              </p:ext>
            </p:extLst>
          </p:nvPr>
        </p:nvGraphicFramePr>
        <p:xfrm>
          <a:off x="6687300" y="996315"/>
          <a:ext cx="3829050" cy="5418138"/>
        </p:xfrm>
        <a:graphic>
          <a:graphicData uri="http://schemas.openxmlformats.org/presentationml/2006/ole">
            <mc:AlternateContent xmlns:mc="http://schemas.openxmlformats.org/markup-compatibility/2006">
              <mc:Choice xmlns:v="urn:schemas-microsoft-com:vml" Requires="v">
                <p:oleObj spid="_x0000_s3141" name="Acrobat Document" r:id="rId5" imgW="5667363" imgH="8020022" progId="AcroExch.Document.DC">
                  <p:embed/>
                </p:oleObj>
              </mc:Choice>
              <mc:Fallback>
                <p:oleObj name="Acrobat Document" r:id="rId5" imgW="5667363" imgH="8020022" progId="AcroExch.Document.DC">
                  <p:embed/>
                  <p:pic>
                    <p:nvPicPr>
                      <p:cNvPr id="0" name=""/>
                      <p:cNvPicPr/>
                      <p:nvPr/>
                    </p:nvPicPr>
                    <p:blipFill>
                      <a:blip r:embed="rId6"/>
                      <a:stretch>
                        <a:fillRect/>
                      </a:stretch>
                    </p:blipFill>
                    <p:spPr>
                      <a:xfrm>
                        <a:off x="6687300" y="996315"/>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185344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194"/>
            <a:ext cx="8911687" cy="897774"/>
          </a:xfrm>
        </p:spPr>
        <p:txBody>
          <a:bodyPr>
            <a:normAutofit/>
          </a:bodyPr>
          <a:lstStyle/>
          <a:p>
            <a:pPr algn="ctr"/>
            <a:r>
              <a:rPr lang="ka-GE" sz="1800" b="1" dirty="0" smtClean="0"/>
              <a:t>საქართველოს </a:t>
            </a:r>
            <a:r>
              <a:rPr lang="ka-GE" sz="1800" b="1" dirty="0"/>
              <a:t>გარემოს დაცვისა და სოფლის მეურნეობის</a:t>
            </a:r>
            <a:r>
              <a:rPr lang="ka-GE" sz="1800" b="1" dirty="0" smtClean="0"/>
              <a:t> ჩართულობა შესყიდვების პროცესში</a:t>
            </a:r>
            <a:endParaRPr lang="en-US" sz="1800" b="1" dirty="0"/>
          </a:p>
        </p:txBody>
      </p:sp>
      <p:sp>
        <p:nvSpPr>
          <p:cNvPr id="3" name="Content Placeholder 2"/>
          <p:cNvSpPr>
            <a:spLocks noGrp="1"/>
          </p:cNvSpPr>
          <p:nvPr>
            <p:ph idx="1"/>
          </p:nvPr>
        </p:nvSpPr>
        <p:spPr>
          <a:xfrm>
            <a:off x="2589212" y="1255222"/>
            <a:ext cx="8915400" cy="4656000"/>
          </a:xfrm>
        </p:spPr>
        <p:txBody>
          <a:bodyPr>
            <a:normAutofit/>
          </a:bodyPr>
          <a:lstStyle/>
          <a:p>
            <a:pPr algn="just"/>
            <a:r>
              <a:rPr lang="ka-GE" sz="1400" dirty="0" smtClean="0"/>
              <a:t>მთავრობის დავალების შესაბამისად გარემოს </a:t>
            </a:r>
            <a:r>
              <a:rPr lang="ka-GE" sz="1400" dirty="0"/>
              <a:t>დაცვისა და სოფლის </a:t>
            </a:r>
            <a:r>
              <a:rPr lang="ka-GE" sz="1400" dirty="0" smtClean="0"/>
              <a:t>მეურნეობის სამინისტროს ორგანიზებით ე.წ. კონსოლიდირებული შესყიდვის მიზნით </a:t>
            </a:r>
            <a:r>
              <a:rPr lang="ka-GE" sz="1400" dirty="0"/>
              <a:t>სასწრაფო წესით დაგვევლა შპს ,,</a:t>
            </a:r>
            <a:r>
              <a:rPr lang="en-US" sz="1400" dirty="0"/>
              <a:t>Weekend” </a:t>
            </a:r>
            <a:r>
              <a:rPr lang="ka-GE" sz="1400" dirty="0"/>
              <a:t>-თან (დირექტორი ბ. გოლეთიანი) ხელშეკრულების გაფორმება. აღნიშნული ორგანიზაციის მიერ წარმოდგენილი იქნა ხელშეკრულება - რომლის პირობების დაკორექტირება და სამინისტროს ინტერესების გათვალისწინება შეუძლებელი იყო. გაფორმდა ხელშეკრულება დაჩქარებულ </a:t>
            </a:r>
            <a:r>
              <a:rPr lang="ka-GE" sz="1400" dirty="0" smtClean="0"/>
              <a:t>რეჟიმში და განხორციელდა </a:t>
            </a:r>
            <a:r>
              <a:rPr lang="ka-GE" sz="1400" dirty="0"/>
              <a:t>წინასწარი </a:t>
            </a:r>
            <a:r>
              <a:rPr lang="ka-GE" sz="1400" dirty="0" smtClean="0"/>
              <a:t>ანგარიშწორება (მოგვიანებით წარმოდგენილი იქნა საბანკო გარანტია). საქონლის მოწოდება უნდა განხორციელებულიყო 22 აპრილს ჩარტერული რეისით, რომელიც არ შედგა და დღემდე არ არის მოწოდებული სრულად.</a:t>
            </a:r>
          </a:p>
          <a:p>
            <a:pPr algn="just"/>
            <a:r>
              <a:rPr lang="ka-GE" sz="1400" dirty="0" smtClean="0"/>
              <a:t>სოფლის </a:t>
            </a:r>
            <a:r>
              <a:rPr lang="ka-GE" sz="1400" dirty="0"/>
              <a:t>მეურნეობის სამინისტროს </a:t>
            </a:r>
            <a:r>
              <a:rPr lang="ka-GE" sz="1400" dirty="0" smtClean="0"/>
              <a:t>ინიციატივით დაიგეგმა 40 000 </a:t>
            </a:r>
            <a:r>
              <a:rPr lang="en-US" sz="1400" dirty="0" smtClean="0"/>
              <a:t>PCR-</a:t>
            </a:r>
            <a:r>
              <a:rPr lang="ka-GE" sz="1400" dirty="0" smtClean="0"/>
              <a:t>ტესტის და  40 000 ექსტრაქტის შესყიდვა, რომლის საორგანიზაციო პროცედურების განხორციელება მოუწია ჯანდაცვის სამინისტროს. ტესტების შესასყიდი თანხის მობილიზება დაევალა სოფლის მეორნეობის სამინისტროს, თუმცა აღნიშნული დღეის მდგომაროებითაც არ არის სრულად გადახდილი </a:t>
            </a:r>
            <a:r>
              <a:rPr lang="ka-GE" sz="1400" b="1" dirty="0" smtClean="0"/>
              <a:t>(გადასახდელი თანხა - 11 364 $). </a:t>
            </a:r>
            <a:endParaRPr lang="ka-GE" sz="1400" b="1" dirty="0" smtClean="0"/>
          </a:p>
          <a:p>
            <a:pPr algn="just"/>
            <a:r>
              <a:rPr lang="ka-GE" sz="1400" dirty="0" smtClean="0"/>
              <a:t>ასევე </a:t>
            </a:r>
            <a:r>
              <a:rPr lang="ka-GE" sz="1400" dirty="0"/>
              <a:t>სოფლის მეურნეობის სამინისტროს ინიციატივით </a:t>
            </a:r>
            <a:r>
              <a:rPr lang="ka-GE" sz="1400" dirty="0" smtClean="0"/>
              <a:t>გადმოგვეცა </a:t>
            </a:r>
            <a:r>
              <a:rPr lang="en-US" sz="1400" dirty="0" smtClean="0"/>
              <a:t>TBC BANK-</a:t>
            </a:r>
            <a:r>
              <a:rPr lang="ka-GE" sz="1400" dirty="0" smtClean="0"/>
              <a:t>ის მიერ შესყიდული ჰოლანდიური წარმოების (</a:t>
            </a:r>
            <a:r>
              <a:rPr lang="en-US" sz="1400" dirty="0" smtClean="0"/>
              <a:t>BIOZEK)</a:t>
            </a:r>
            <a:r>
              <a:rPr lang="ka-GE" sz="1400" dirty="0" smtClean="0"/>
              <a:t> 5 000 სწრაფი ტესტი, რომელიც აღმოჩნდა ჩინური და ამასთან არაეფექტური;</a:t>
            </a:r>
            <a:endParaRPr lang="en-US" sz="1400" dirty="0"/>
          </a:p>
        </p:txBody>
      </p:sp>
    </p:spTree>
    <p:extLst>
      <p:ext uri="{BB962C8B-B14F-4D97-AF65-F5344CB8AC3E}">
        <p14:creationId xmlns:p14="http://schemas.microsoft.com/office/powerpoint/2010/main" val="260889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1316"/>
            <a:ext cx="8911687" cy="523702"/>
          </a:xfrm>
        </p:spPr>
        <p:txBody>
          <a:bodyPr>
            <a:normAutofit/>
          </a:bodyPr>
          <a:lstStyle/>
          <a:p>
            <a:r>
              <a:rPr lang="ka-GE" sz="2400" b="1" dirty="0" smtClean="0"/>
              <a:t>ჯანდაცვის სამინისტროს მიერ დაორგანიზებული ჩარტერი</a:t>
            </a:r>
            <a:endParaRPr lang="en-US" sz="2400" b="1" dirty="0"/>
          </a:p>
        </p:txBody>
      </p:sp>
      <p:sp>
        <p:nvSpPr>
          <p:cNvPr id="3" name="Content Placeholder 2"/>
          <p:cNvSpPr>
            <a:spLocks noGrp="1"/>
          </p:cNvSpPr>
          <p:nvPr>
            <p:ph idx="1"/>
          </p:nvPr>
        </p:nvSpPr>
        <p:spPr>
          <a:xfrm>
            <a:off x="2713903" y="856211"/>
            <a:ext cx="8915400" cy="6143104"/>
          </a:xfrm>
        </p:spPr>
        <p:txBody>
          <a:bodyPr>
            <a:normAutofit/>
          </a:bodyPr>
          <a:lstStyle/>
          <a:p>
            <a:pPr marL="0" indent="0" algn="just">
              <a:buNone/>
            </a:pPr>
            <a:endParaRPr lang="ka-GE" sz="1400" dirty="0" smtClean="0"/>
          </a:p>
          <a:p>
            <a:pPr marL="0" indent="0" algn="just">
              <a:buNone/>
            </a:pPr>
            <a:r>
              <a:rPr lang="ka-GE" sz="1400" dirty="0" smtClean="0"/>
              <a:t>ქვეყანაში შექმნილი პანდემიური და </a:t>
            </a:r>
            <a:r>
              <a:rPr lang="en-US" sz="1400" dirty="0" err="1" smtClean="0"/>
              <a:t>საგანგებო</a:t>
            </a:r>
            <a:r>
              <a:rPr lang="en-US" sz="1400" dirty="0" smtClean="0"/>
              <a:t> </a:t>
            </a:r>
            <a:r>
              <a:rPr lang="en-US" sz="1400" dirty="0" err="1"/>
              <a:t>სიტუაციიდან</a:t>
            </a:r>
            <a:r>
              <a:rPr lang="en-US" sz="1400" dirty="0"/>
              <a:t> </a:t>
            </a:r>
            <a:r>
              <a:rPr lang="en-US" sz="1400" dirty="0" err="1" smtClean="0"/>
              <a:t>გამომდინარე</a:t>
            </a:r>
            <a:r>
              <a:rPr lang="en-US" sz="1400" dirty="0" smtClean="0"/>
              <a:t>, </a:t>
            </a:r>
            <a:r>
              <a:rPr lang="en-US" sz="1400" dirty="0" err="1" smtClean="0"/>
              <a:t>ინდივიდუალური</a:t>
            </a:r>
            <a:r>
              <a:rPr lang="en-US" sz="1400" dirty="0" smtClean="0"/>
              <a:t> </a:t>
            </a:r>
            <a:r>
              <a:rPr lang="en-US" sz="1400" dirty="0" err="1"/>
              <a:t>დაცვის</a:t>
            </a:r>
            <a:r>
              <a:rPr lang="en-US" sz="1400" dirty="0"/>
              <a:t> </a:t>
            </a:r>
            <a:r>
              <a:rPr lang="en-US" sz="1400" dirty="0" err="1"/>
              <a:t>საშუალებების</a:t>
            </a:r>
            <a:r>
              <a:rPr lang="en-US" sz="1400" dirty="0"/>
              <a:t> (</a:t>
            </a:r>
            <a:r>
              <a:rPr lang="en-US" sz="1400" dirty="0" err="1"/>
              <a:t>იდს</a:t>
            </a:r>
            <a:r>
              <a:rPr lang="en-US" sz="1400" dirty="0"/>
              <a:t>) </a:t>
            </a:r>
            <a:r>
              <a:rPr lang="en-US" sz="1400" dirty="0" err="1"/>
              <a:t>შესყიდვის</a:t>
            </a:r>
            <a:r>
              <a:rPr lang="en-US" sz="1400" dirty="0"/>
              <a:t> </a:t>
            </a:r>
            <a:r>
              <a:rPr lang="en-US" sz="1400" dirty="0" err="1"/>
              <a:t>საჭიროების</a:t>
            </a:r>
            <a:r>
              <a:rPr lang="en-US" sz="1400" dirty="0"/>
              <a:t> </a:t>
            </a:r>
            <a:r>
              <a:rPr lang="en-US" sz="1400" dirty="0" err="1"/>
              <a:t>გათვალისწინებით</a:t>
            </a:r>
            <a:r>
              <a:rPr lang="en-US" sz="1400" dirty="0"/>
              <a:t>, </a:t>
            </a:r>
            <a:r>
              <a:rPr lang="ka-GE" sz="1400" dirty="0" smtClean="0"/>
              <a:t>ჯანდაცვის სამინისტრო დაუკავშირდა </a:t>
            </a:r>
            <a:r>
              <a:rPr lang="en-US" sz="1400" dirty="0" err="1" smtClean="0"/>
              <a:t>ჩინეთის</a:t>
            </a:r>
            <a:r>
              <a:rPr lang="en-US" sz="1400" dirty="0" smtClean="0"/>
              <a:t> </a:t>
            </a:r>
            <a:r>
              <a:rPr lang="en-US" sz="1400" dirty="0" err="1"/>
              <a:t>სახალხო</a:t>
            </a:r>
            <a:r>
              <a:rPr lang="en-US" sz="1400" dirty="0"/>
              <a:t> </a:t>
            </a:r>
            <a:r>
              <a:rPr lang="en-US" sz="1400" dirty="0" err="1"/>
              <a:t>რესპუბლიკაში</a:t>
            </a:r>
            <a:r>
              <a:rPr lang="en-US" sz="1400" dirty="0"/>
              <a:t> </a:t>
            </a:r>
            <a:r>
              <a:rPr lang="en-US" sz="1400" dirty="0" err="1"/>
              <a:t>საქართველოს</a:t>
            </a:r>
            <a:r>
              <a:rPr lang="en-US" sz="1400" dirty="0"/>
              <a:t> </a:t>
            </a:r>
            <a:r>
              <a:rPr lang="en-US" sz="1400" dirty="0" err="1"/>
              <a:t>ელჩს</a:t>
            </a:r>
            <a:r>
              <a:rPr lang="en-US" sz="1400" dirty="0"/>
              <a:t> </a:t>
            </a:r>
            <a:r>
              <a:rPr lang="en-US" sz="1400" dirty="0" err="1"/>
              <a:t>ბატონი</a:t>
            </a:r>
            <a:r>
              <a:rPr lang="en-US" sz="1400" dirty="0"/>
              <a:t> </a:t>
            </a:r>
            <a:r>
              <a:rPr lang="en-US" sz="1400" dirty="0" err="1"/>
              <a:t>არჩილ</a:t>
            </a:r>
            <a:r>
              <a:rPr lang="en-US" sz="1400" dirty="0"/>
              <a:t> </a:t>
            </a:r>
            <a:r>
              <a:rPr lang="en-US" sz="1400" dirty="0" err="1"/>
              <a:t>კალანდიას</a:t>
            </a:r>
            <a:r>
              <a:rPr lang="en-US" sz="1400" dirty="0"/>
              <a:t>. </a:t>
            </a:r>
            <a:r>
              <a:rPr lang="ka-GE" sz="1400" dirty="0" smtClean="0"/>
              <a:t>რომლის </a:t>
            </a:r>
            <a:r>
              <a:rPr lang="en-US" sz="1400" dirty="0" err="1" smtClean="0"/>
              <a:t>რეკომენდაციითა</a:t>
            </a:r>
            <a:r>
              <a:rPr lang="en-US" sz="1400" dirty="0" smtClean="0"/>
              <a:t> </a:t>
            </a:r>
            <a:r>
              <a:rPr lang="en-US" sz="1400" dirty="0" err="1"/>
              <a:t>და</a:t>
            </a:r>
            <a:r>
              <a:rPr lang="en-US" sz="1400" dirty="0"/>
              <a:t> </a:t>
            </a:r>
            <a:r>
              <a:rPr lang="en-US" sz="1400" dirty="0" err="1"/>
              <a:t>დახმარებით</a:t>
            </a:r>
            <a:r>
              <a:rPr lang="en-US" sz="1400" dirty="0"/>
              <a:t> </a:t>
            </a:r>
            <a:r>
              <a:rPr lang="en-US" sz="1400" dirty="0" err="1"/>
              <a:t>კომუნიკაცია</a:t>
            </a:r>
            <a:r>
              <a:rPr lang="en-US" sz="1400" dirty="0"/>
              <a:t> </a:t>
            </a:r>
            <a:r>
              <a:rPr lang="en-US" sz="1400" dirty="0" err="1"/>
              <a:t>შედგა</a:t>
            </a:r>
            <a:r>
              <a:rPr lang="en-US" sz="1400" dirty="0"/>
              <a:t> </a:t>
            </a:r>
            <a:r>
              <a:rPr lang="en-US" sz="1400" dirty="0" err="1"/>
              <a:t>ჩინეთში</a:t>
            </a:r>
            <a:r>
              <a:rPr lang="en-US" sz="1400" dirty="0"/>
              <a:t> </a:t>
            </a:r>
            <a:r>
              <a:rPr lang="en-US" sz="1400" dirty="0" err="1"/>
              <a:t>საქართველოს</a:t>
            </a:r>
            <a:r>
              <a:rPr lang="en-US" sz="1400" dirty="0"/>
              <a:t> </a:t>
            </a:r>
            <a:r>
              <a:rPr lang="en-US" sz="1400" dirty="0" err="1"/>
              <a:t>სათვისტომოს</a:t>
            </a:r>
            <a:r>
              <a:rPr lang="en-US" sz="1400" dirty="0"/>
              <a:t> </a:t>
            </a:r>
            <a:r>
              <a:rPr lang="en-US" sz="1400" dirty="0" err="1"/>
              <a:t>ხელმძღვანელთან</a:t>
            </a:r>
            <a:r>
              <a:rPr lang="en-US" sz="1400" dirty="0"/>
              <a:t> </a:t>
            </a:r>
            <a:r>
              <a:rPr lang="en-US" sz="1400" dirty="0" err="1"/>
              <a:t>ლევან</a:t>
            </a:r>
            <a:r>
              <a:rPr lang="en-US" sz="1400" dirty="0"/>
              <a:t> </a:t>
            </a:r>
            <a:r>
              <a:rPr lang="en-US" sz="1400" dirty="0" err="1"/>
              <a:t>თავაძესთან</a:t>
            </a:r>
            <a:r>
              <a:rPr lang="en-US" sz="1400" dirty="0"/>
              <a:t>, </a:t>
            </a:r>
            <a:r>
              <a:rPr lang="en-US" sz="1400" dirty="0" err="1"/>
              <a:t>რომელიც</a:t>
            </a:r>
            <a:r>
              <a:rPr lang="en-US" sz="1400" dirty="0"/>
              <a:t> </a:t>
            </a:r>
            <a:r>
              <a:rPr lang="en-US" sz="1400" dirty="0" err="1"/>
              <a:t>ამავდროულად</a:t>
            </a:r>
            <a:r>
              <a:rPr lang="en-US" sz="1400" dirty="0"/>
              <a:t> </a:t>
            </a:r>
            <a:r>
              <a:rPr lang="en-US" sz="1400" dirty="0" err="1"/>
              <a:t>ჩინური</a:t>
            </a:r>
            <a:r>
              <a:rPr lang="en-US" sz="1400" dirty="0"/>
              <a:t> </a:t>
            </a:r>
            <a:r>
              <a:rPr lang="en-US" sz="1400" dirty="0" err="1"/>
              <a:t>ლოგისტიკური</a:t>
            </a:r>
            <a:r>
              <a:rPr lang="en-US" sz="1400" dirty="0"/>
              <a:t> </a:t>
            </a:r>
            <a:r>
              <a:rPr lang="en-US" sz="1400" dirty="0" err="1"/>
              <a:t>კომპანიის</a:t>
            </a:r>
            <a:r>
              <a:rPr lang="en-US" sz="1400" dirty="0"/>
              <a:t> L&amp;J IMPEX (HK) LIMITED </a:t>
            </a:r>
            <a:r>
              <a:rPr lang="en-US" sz="1400" dirty="0" err="1"/>
              <a:t>გაყიდვების</a:t>
            </a:r>
            <a:r>
              <a:rPr lang="en-US" sz="1400" dirty="0"/>
              <a:t> </a:t>
            </a:r>
            <a:r>
              <a:rPr lang="en-US" sz="1400" dirty="0" err="1"/>
              <a:t>დეპარტამენტის</a:t>
            </a:r>
            <a:r>
              <a:rPr lang="en-US" sz="1400" dirty="0"/>
              <a:t> </a:t>
            </a:r>
            <a:r>
              <a:rPr lang="en-US" sz="1400" dirty="0" err="1"/>
              <a:t>გენერალური</a:t>
            </a:r>
            <a:r>
              <a:rPr lang="en-US" sz="1400" dirty="0"/>
              <a:t> </a:t>
            </a:r>
            <a:r>
              <a:rPr lang="en-US" sz="1400" dirty="0" err="1"/>
              <a:t>მენეჯერია</a:t>
            </a:r>
            <a:r>
              <a:rPr lang="en-US" sz="1400" dirty="0"/>
              <a:t>. </a:t>
            </a:r>
            <a:r>
              <a:rPr lang="ka-GE" sz="1400" dirty="0" smtClean="0"/>
              <a:t>მან </a:t>
            </a:r>
            <a:r>
              <a:rPr lang="en-US" sz="1400" dirty="0" err="1" smtClean="0"/>
              <a:t>მოიძა</a:t>
            </a:r>
            <a:r>
              <a:rPr lang="en-US" sz="1400" dirty="0" smtClean="0"/>
              <a:t> </a:t>
            </a:r>
            <a:r>
              <a:rPr lang="en-US" sz="1400" dirty="0" err="1"/>
              <a:t>ჩინური</a:t>
            </a:r>
            <a:r>
              <a:rPr lang="en-US" sz="1400" dirty="0"/>
              <a:t> </a:t>
            </a:r>
            <a:r>
              <a:rPr lang="en-US" sz="1400" dirty="0" err="1"/>
              <a:t>სახელმწიფო</a:t>
            </a:r>
            <a:r>
              <a:rPr lang="en-US" sz="1400" dirty="0"/>
              <a:t> </a:t>
            </a:r>
            <a:r>
              <a:rPr lang="en-US" sz="1400" dirty="0" err="1"/>
              <a:t>კორპორაცია</a:t>
            </a:r>
            <a:r>
              <a:rPr lang="en-US" sz="1400" dirty="0"/>
              <a:t> ANHUI LIGHT INDUSTRIES INTERNATIONAL CO., LTD. </a:t>
            </a:r>
            <a:r>
              <a:rPr lang="en-US" sz="1400" dirty="0" err="1"/>
              <a:t>რომელმაც</a:t>
            </a:r>
            <a:r>
              <a:rPr lang="en-US" sz="1400" dirty="0"/>
              <a:t> </a:t>
            </a:r>
            <a:r>
              <a:rPr lang="en-US" sz="1400" dirty="0" err="1"/>
              <a:t>მზადყოფნა</a:t>
            </a:r>
            <a:r>
              <a:rPr lang="en-US" sz="1400" dirty="0"/>
              <a:t> </a:t>
            </a:r>
            <a:r>
              <a:rPr lang="en-US" sz="1400" dirty="0" err="1"/>
              <a:t>გამოთქვა</a:t>
            </a:r>
            <a:r>
              <a:rPr lang="en-US" sz="1400" dirty="0"/>
              <a:t>, </a:t>
            </a:r>
            <a:r>
              <a:rPr lang="en-US" sz="1400" dirty="0" err="1" smtClean="0"/>
              <a:t>ჩინეთის</a:t>
            </a:r>
            <a:r>
              <a:rPr lang="en-US" sz="1400" dirty="0" smtClean="0"/>
              <a:t> </a:t>
            </a:r>
            <a:r>
              <a:rPr lang="en-US" sz="1400" dirty="0" err="1"/>
              <a:t>მთავრობის</a:t>
            </a:r>
            <a:r>
              <a:rPr lang="en-US" sz="1400" dirty="0"/>
              <a:t> </a:t>
            </a:r>
            <a:r>
              <a:rPr lang="en-US" sz="1400" dirty="0" err="1"/>
              <a:t>მიერ</a:t>
            </a:r>
            <a:r>
              <a:rPr lang="en-US" sz="1400" dirty="0"/>
              <a:t> </a:t>
            </a:r>
            <a:r>
              <a:rPr lang="en-US" sz="1400" dirty="0" err="1"/>
              <a:t>ავტორიზებული</a:t>
            </a:r>
            <a:r>
              <a:rPr lang="en-US" sz="1400" dirty="0"/>
              <a:t> </a:t>
            </a:r>
            <a:r>
              <a:rPr lang="en-US" sz="1400" dirty="0" err="1"/>
              <a:t>ქარხნებიდან</a:t>
            </a:r>
            <a:r>
              <a:rPr lang="en-US" sz="1400" dirty="0"/>
              <a:t> </a:t>
            </a:r>
            <a:r>
              <a:rPr lang="ka-GE" sz="1400" dirty="0" smtClean="0"/>
              <a:t>უზრუნველეყო </a:t>
            </a:r>
            <a:r>
              <a:rPr lang="en-US" sz="1400" dirty="0" err="1" smtClean="0"/>
              <a:t>ინდივიდუალური</a:t>
            </a:r>
            <a:r>
              <a:rPr lang="en-US" sz="1400" dirty="0" smtClean="0"/>
              <a:t> </a:t>
            </a:r>
            <a:r>
              <a:rPr lang="en-US" sz="1400" dirty="0" err="1"/>
              <a:t>დაცვის</a:t>
            </a:r>
            <a:r>
              <a:rPr lang="en-US" sz="1400" dirty="0"/>
              <a:t> </a:t>
            </a:r>
            <a:r>
              <a:rPr lang="en-US" sz="1400" dirty="0" err="1"/>
              <a:t>საშუალებების</a:t>
            </a:r>
            <a:r>
              <a:rPr lang="en-US" sz="1400" dirty="0"/>
              <a:t> </a:t>
            </a:r>
            <a:r>
              <a:rPr lang="ka-GE" sz="1400" dirty="0" smtClean="0"/>
              <a:t>მობილზება და სამინისტროსთვის </a:t>
            </a:r>
            <a:r>
              <a:rPr lang="en-US" sz="1400" dirty="0" smtClean="0"/>
              <a:t> </a:t>
            </a:r>
            <a:r>
              <a:rPr lang="ka-GE" sz="1400" dirty="0" smtClean="0"/>
              <a:t>გამოგზავნა. </a:t>
            </a:r>
          </a:p>
          <a:p>
            <a:pPr marL="0" indent="0" algn="just">
              <a:buNone/>
            </a:pPr>
            <a:r>
              <a:rPr lang="ka-GE" sz="1400" dirty="0"/>
              <a:t>29 </a:t>
            </a:r>
            <a:r>
              <a:rPr lang="ka-GE" sz="1400" dirty="0" smtClean="0"/>
              <a:t>აპრილს </a:t>
            </a:r>
            <a:r>
              <a:rPr lang="en-US" sz="1400" dirty="0" err="1" smtClean="0"/>
              <a:t>საქონლის</a:t>
            </a:r>
            <a:r>
              <a:rPr lang="en-US" sz="1400" dirty="0" smtClean="0"/>
              <a:t> </a:t>
            </a:r>
            <a:r>
              <a:rPr lang="en-US" sz="1400" dirty="0" err="1"/>
              <a:t>დიდი</a:t>
            </a:r>
            <a:r>
              <a:rPr lang="en-US" sz="1400" dirty="0"/>
              <a:t> </a:t>
            </a:r>
            <a:r>
              <a:rPr lang="en-US" sz="1400" dirty="0" err="1"/>
              <a:t>მოცულობიდან</a:t>
            </a:r>
            <a:r>
              <a:rPr lang="en-US" sz="1400" dirty="0"/>
              <a:t> </a:t>
            </a:r>
            <a:r>
              <a:rPr lang="en-US" sz="1400" dirty="0" err="1"/>
              <a:t>გამომდინარე</a:t>
            </a:r>
            <a:r>
              <a:rPr lang="en-US" sz="1400" dirty="0"/>
              <a:t> </a:t>
            </a:r>
            <a:r>
              <a:rPr lang="en-US" sz="1400" dirty="0" smtClean="0"/>
              <a:t>(</a:t>
            </a:r>
            <a:r>
              <a:rPr lang="ka-GE" sz="1400" dirty="0" smtClean="0"/>
              <a:t>იდს-ის</a:t>
            </a:r>
            <a:r>
              <a:rPr lang="en-US" sz="1400" dirty="0" smtClean="0"/>
              <a:t> </a:t>
            </a:r>
            <a:r>
              <a:rPr lang="en-US" sz="1400" dirty="0" err="1"/>
              <a:t>შეკრება</a:t>
            </a:r>
            <a:r>
              <a:rPr lang="en-US" sz="1400" dirty="0"/>
              <a:t> </a:t>
            </a:r>
            <a:r>
              <a:rPr lang="en-US" sz="1400" dirty="0" err="1"/>
              <a:t>განსაზღვრული</a:t>
            </a:r>
            <a:r>
              <a:rPr lang="en-US" sz="1400" dirty="0"/>
              <a:t> </a:t>
            </a:r>
            <a:r>
              <a:rPr lang="en-US" sz="1400" dirty="0" err="1"/>
              <a:t>დროს</a:t>
            </a:r>
            <a:r>
              <a:rPr lang="en-US" sz="1400" dirty="0"/>
              <a:t> </a:t>
            </a:r>
            <a:r>
              <a:rPr lang="en-US" sz="1400" dirty="0" err="1"/>
              <a:t>მოითხოვდა</a:t>
            </a:r>
            <a:r>
              <a:rPr lang="en-US" sz="1400" dirty="0" smtClean="0"/>
              <a:t>) </a:t>
            </a:r>
            <a:r>
              <a:rPr lang="ka-GE" sz="1400" dirty="0" smtClean="0"/>
              <a:t>საჭირო გახდა ტრანსპორტირება განხორციელებულიყო სამინისტროს მიერ ორგანიზებული ჩარტერული რეისით. </a:t>
            </a:r>
          </a:p>
          <a:p>
            <a:pPr marL="0" indent="0" algn="just">
              <a:buNone/>
            </a:pPr>
            <a:r>
              <a:rPr lang="ka-GE" sz="1400" b="1" dirty="0" smtClean="0"/>
              <a:t>აღნიშნული ჩარტერით ჩამოვიდა 52 ტონა ტვირთი:</a:t>
            </a:r>
          </a:p>
          <a:p>
            <a:pPr algn="just"/>
            <a:r>
              <a:rPr lang="ka-GE" sz="1400" b="1" dirty="0" smtClean="0"/>
              <a:t> </a:t>
            </a:r>
            <a:r>
              <a:rPr lang="ka-GE" sz="1400" dirty="0"/>
              <a:t>40 000 </a:t>
            </a:r>
            <a:r>
              <a:rPr lang="en-US" sz="1400" dirty="0"/>
              <a:t>PCR-</a:t>
            </a:r>
            <a:r>
              <a:rPr lang="ka-GE" sz="1400" dirty="0"/>
              <a:t>ტესტის და  40 000 </a:t>
            </a:r>
            <a:r>
              <a:rPr lang="ka-GE" sz="1400" dirty="0" smtClean="0"/>
              <a:t>ექსტრაქტი; </a:t>
            </a:r>
          </a:p>
          <a:p>
            <a:pPr algn="just"/>
            <a:r>
              <a:rPr lang="ka-GE" sz="1400" dirty="0" smtClean="0"/>
              <a:t>სამედიცინო კომბინიზონი - 120 </a:t>
            </a:r>
            <a:r>
              <a:rPr lang="ka-GE" sz="1400" dirty="0"/>
              <a:t>000 </a:t>
            </a:r>
            <a:r>
              <a:rPr lang="ka-GE" sz="1400" dirty="0" smtClean="0"/>
              <a:t>ც.;</a:t>
            </a:r>
          </a:p>
          <a:p>
            <a:pPr algn="just"/>
            <a:r>
              <a:rPr lang="ka-GE" sz="1400" dirty="0" smtClean="0"/>
              <a:t>უკონტაქტი თერმომეტრი - 300 ც.;</a:t>
            </a:r>
          </a:p>
          <a:p>
            <a:pPr algn="just"/>
            <a:r>
              <a:rPr lang="ka-GE" sz="1400" dirty="0" smtClean="0"/>
              <a:t>ქირურგიული ხალათი - 22 000ც.;</a:t>
            </a:r>
          </a:p>
          <a:p>
            <a:pPr algn="just"/>
            <a:r>
              <a:rPr lang="ka-GE" sz="1400" dirty="0" smtClean="0"/>
              <a:t>დამცავი სათვალე -  50 000ც.;</a:t>
            </a:r>
          </a:p>
          <a:p>
            <a:pPr algn="just"/>
            <a:r>
              <a:rPr lang="ka-GE" sz="1400" dirty="0" smtClean="0"/>
              <a:t>სამედიცინო ბახილი - 100 000ც;</a:t>
            </a:r>
          </a:p>
          <a:p>
            <a:pPr algn="just"/>
            <a:r>
              <a:rPr lang="ka-GE" sz="1400" dirty="0" smtClean="0"/>
              <a:t>ლატექსისი ხელთათმანი - 100 000ც;</a:t>
            </a:r>
          </a:p>
          <a:p>
            <a:pPr algn="just"/>
            <a:endParaRPr lang="ka-GE" sz="1400" dirty="0" smtClean="0"/>
          </a:p>
          <a:p>
            <a:pPr algn="just"/>
            <a:endParaRPr lang="ka-GE" sz="1400" dirty="0" smtClean="0"/>
          </a:p>
          <a:p>
            <a:pPr algn="just"/>
            <a:endParaRPr lang="ka-GE" sz="1400" dirty="0" smtClean="0"/>
          </a:p>
          <a:p>
            <a:pPr marL="0" indent="0" algn="just">
              <a:buNone/>
            </a:pPr>
            <a:endParaRPr lang="ka-GE" sz="1400" dirty="0" smtClean="0"/>
          </a:p>
          <a:p>
            <a:pPr marL="0" indent="0">
              <a:buNone/>
            </a:pPr>
            <a:endParaRPr lang="en-US" sz="1400" dirty="0"/>
          </a:p>
        </p:txBody>
      </p:sp>
    </p:spTree>
    <p:extLst>
      <p:ext uri="{BB962C8B-B14F-4D97-AF65-F5344CB8AC3E}">
        <p14:creationId xmlns:p14="http://schemas.microsoft.com/office/powerpoint/2010/main" val="375463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905000"/>
          </a:xfrm>
        </p:spPr>
        <p:txBody>
          <a:bodyPr>
            <a:normAutofit/>
          </a:bodyPr>
          <a:lstStyle/>
          <a:p>
            <a:pPr algn="ctr"/>
            <a:r>
              <a:rPr lang="ka-GE" sz="2000" b="1" dirty="0" smtClean="0"/>
              <a:t/>
            </a:r>
            <a:br>
              <a:rPr lang="ka-GE" sz="2000" b="1" dirty="0" smtClean="0"/>
            </a:br>
            <a:r>
              <a:rPr lang="ka-GE" sz="1800" b="1" dirty="0" smtClean="0"/>
              <a:t>კორონავირუსის </a:t>
            </a:r>
            <a:r>
              <a:rPr lang="ka-GE" sz="1800" b="1" dirty="0"/>
              <a:t>პრევენციისა და აღკვეთის მიზნით</a:t>
            </a:r>
            <a:r>
              <a:rPr lang="en-US" sz="1800" b="1" dirty="0"/>
              <a:t/>
            </a:r>
            <a:br>
              <a:rPr lang="en-US" sz="1800" b="1" dirty="0"/>
            </a:br>
            <a:r>
              <a:rPr lang="ka-GE" sz="1800" b="1" dirty="0" smtClean="0"/>
              <a:t>სამინისტროს მიერ განხორციელებული </a:t>
            </a:r>
            <a:r>
              <a:rPr lang="ka-GE" sz="1800" b="1" dirty="0"/>
              <a:t>იქნა შემდეგი სახის შესყიდვები</a:t>
            </a:r>
            <a:r>
              <a:rPr lang="en-US" sz="2000" b="1" dirty="0"/>
              <a:t/>
            </a:r>
            <a:br>
              <a:rPr lang="en-US" sz="2000" b="1" dirty="0"/>
            </a:br>
            <a:endParaRPr lang="en-US" sz="2000" b="1" dirty="0"/>
          </a:p>
        </p:txBody>
      </p:sp>
      <p:sp>
        <p:nvSpPr>
          <p:cNvPr id="5" name="Content Placeholder 4"/>
          <p:cNvSpPr>
            <a:spLocks noGrp="1"/>
          </p:cNvSpPr>
          <p:nvPr>
            <p:ph idx="1"/>
          </p:nvPr>
        </p:nvSpPr>
        <p:spPr>
          <a:xfrm>
            <a:off x="1845892" y="952500"/>
            <a:ext cx="9658720" cy="6242703"/>
          </a:xfrm>
        </p:spPr>
        <p:txBody>
          <a:bodyPr/>
          <a:lstStyle/>
          <a:p>
            <a:pPr algn="just"/>
            <a:endParaRPr lang="ka-GE" dirty="0" smtClean="0"/>
          </a:p>
          <a:p>
            <a:pPr algn="just"/>
            <a:endParaRPr lang="ka-GE" dirty="0"/>
          </a:p>
          <a:p>
            <a:pPr algn="just"/>
            <a:endParaRPr lang="ka-GE" dirty="0" smtClean="0"/>
          </a:p>
          <a:p>
            <a:pPr algn="just"/>
            <a:endParaRPr lang="ka-GE" dirty="0"/>
          </a:p>
        </p:txBody>
      </p:sp>
      <p:graphicFrame>
        <p:nvGraphicFramePr>
          <p:cNvPr id="7" name="Object 6"/>
          <p:cNvGraphicFramePr>
            <a:graphicFrameLocks noChangeAspect="1"/>
          </p:cNvGraphicFramePr>
          <p:nvPr>
            <p:extLst>
              <p:ext uri="{D42A27DB-BD31-4B8C-83A1-F6EECF244321}">
                <p14:modId xmlns:p14="http://schemas.microsoft.com/office/powerpoint/2010/main" val="2555877604"/>
              </p:ext>
            </p:extLst>
          </p:nvPr>
        </p:nvGraphicFramePr>
        <p:xfrm>
          <a:off x="2665227" y="1047405"/>
          <a:ext cx="8020050" cy="5810595"/>
        </p:xfrm>
        <a:graphic>
          <a:graphicData uri="http://schemas.openxmlformats.org/presentationml/2006/ole">
            <mc:AlternateContent xmlns:mc="http://schemas.openxmlformats.org/markup-compatibility/2006">
              <mc:Choice xmlns:v="urn:schemas-microsoft-com:vml" Requires="v">
                <p:oleObj spid="_x0000_s2115" name="Acrobat Document" r:id="rId3" imgW="8019882" imgH="5667062" progId="AcroExch.Document.DC">
                  <p:embed/>
                </p:oleObj>
              </mc:Choice>
              <mc:Fallback>
                <p:oleObj name="Acrobat Document" r:id="rId3" imgW="8019882" imgH="5667062" progId="AcroExch.Document.DC">
                  <p:embed/>
                  <p:pic>
                    <p:nvPicPr>
                      <p:cNvPr id="0" name=""/>
                      <p:cNvPicPr/>
                      <p:nvPr/>
                    </p:nvPicPr>
                    <p:blipFill>
                      <a:blip r:embed="rId4"/>
                      <a:stretch>
                        <a:fillRect/>
                      </a:stretch>
                    </p:blipFill>
                    <p:spPr>
                      <a:xfrm>
                        <a:off x="2665227" y="1047405"/>
                        <a:ext cx="8020050" cy="5810595"/>
                      </a:xfrm>
                      <a:prstGeom prst="rect">
                        <a:avLst/>
                      </a:prstGeom>
                    </p:spPr>
                  </p:pic>
                </p:oleObj>
              </mc:Fallback>
            </mc:AlternateContent>
          </a:graphicData>
        </a:graphic>
      </p:graphicFrame>
    </p:spTree>
    <p:extLst>
      <p:ext uri="{BB962C8B-B14F-4D97-AF65-F5344CB8AC3E}">
        <p14:creationId xmlns:p14="http://schemas.microsoft.com/office/powerpoint/2010/main" val="136942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3702"/>
            <a:ext cx="8911687" cy="822960"/>
          </a:xfrm>
        </p:spPr>
        <p:txBody>
          <a:bodyPr>
            <a:normAutofit/>
          </a:bodyPr>
          <a:lstStyle/>
          <a:p>
            <a:r>
              <a:rPr lang="ka-GE" sz="1800" b="1" dirty="0" smtClean="0"/>
              <a:t>მსოფლიო ბანკის სესხი:</a:t>
            </a:r>
            <a:endParaRPr lang="en-US" sz="1800" b="1" dirty="0"/>
          </a:p>
        </p:txBody>
      </p:sp>
      <p:sp>
        <p:nvSpPr>
          <p:cNvPr id="3" name="Content Placeholder 2"/>
          <p:cNvSpPr>
            <a:spLocks noGrp="1"/>
          </p:cNvSpPr>
          <p:nvPr>
            <p:ph idx="1"/>
          </p:nvPr>
        </p:nvSpPr>
        <p:spPr>
          <a:xfrm>
            <a:off x="2592925" y="1587731"/>
            <a:ext cx="8770573" cy="5128953"/>
          </a:xfrm>
        </p:spPr>
        <p:txBody>
          <a:bodyPr>
            <a:noAutofit/>
          </a:bodyPr>
          <a:lstStyle/>
          <a:p>
            <a:pPr marL="0" indent="0" algn="just">
              <a:buNone/>
            </a:pPr>
            <a:r>
              <a:rPr lang="ka-GE" sz="1600" dirty="0"/>
              <a:t>იგეგმება მსოფლიო ბანკის პროექტი რომელიც გულისხმობს სესხის გამოყოფით დახარჯული თანხების გადაფარვას, რომელიც ითვალისწინებს რიგ დოკუმენტურ პროცედურებს და კრიტერიუმებს, როგორიცაა მაგალითად: მიწოდებელთა შერჩევა ტენდერის გზით, მიმწოდებლების კეთილსინდისირება (გადამოწმება შავ სიასა და ურჩ გადამხდელთა რეესტრში), შესყიდვის დაგეგმვა, სრულფასოვანი ბაზრის მოკვლევა და შემდგომი ანალიზი,  ხელშეკრულების შესრულებისა და წინასწარი ანგარიშსწორებისათვის საბანკო გარანტიების წარმოდგენა, ხელშეკრულების გასაფორმებლად შესაბამისი დასაბუთებული გადაწყვეტილების მიღება და ა.შ</a:t>
            </a:r>
            <a:r>
              <a:rPr lang="ka-GE" sz="1600" dirty="0" smtClean="0"/>
              <a:t>.</a:t>
            </a:r>
            <a:endParaRPr lang="ka-GE" sz="1600" dirty="0"/>
          </a:p>
          <a:p>
            <a:pPr algn="just"/>
            <a:r>
              <a:rPr lang="ka-GE" sz="1600" dirty="0" smtClean="0"/>
              <a:t>მსოფლიო </a:t>
            </a:r>
            <a:r>
              <a:rPr lang="ka-GE" sz="1600" dirty="0"/>
              <a:t>ბანკიდან მიღებული 180 მლნ დოლარის სესხიდან 40 პროცენტი (72 მლნ) განკუთვნილია ქეისების (კარანტინი, კოვიდით მკურნალობა) მართვის, რეტროაქტიული კონტრაქტების ღირებულების ანაზღაურებისა და სამედიცინო აღჭურვილობის, აპარატურის, ტესტებისა და პირადი დაცვის საშუალებების შესყიდვისთვის.</a:t>
            </a:r>
            <a:endParaRPr lang="en-US" sz="1600" dirty="0"/>
          </a:p>
          <a:p>
            <a:pPr algn="just"/>
            <a:r>
              <a:rPr lang="ka-GE" sz="1600" dirty="0"/>
              <a:t>სესხის ფარგლებში შესყიდვის პროცედურები ექვემდებარება მსოფლიო ბანკის რეგულაციებს, რომელიც ითვალისწინებს როგორც ტენდერის გზით, ისე პირდაპირი წესით შესყიდვას. </a:t>
            </a:r>
            <a:endParaRPr lang="en-US" sz="1600" dirty="0"/>
          </a:p>
          <a:p>
            <a:pPr marL="0" indent="0" algn="just">
              <a:buNone/>
            </a:pPr>
            <a:r>
              <a:rPr lang="ka-GE" sz="1200" b="1" dirty="0" smtClean="0"/>
              <a:t>უკვე </a:t>
            </a:r>
            <a:r>
              <a:rPr lang="ka-GE" sz="1200" b="1" dirty="0"/>
              <a:t>განხორციელებულ შესყიდვებზე მომწოდებლებთან შეთანხმების ხელშეკრულების გაფორმება ითვალისწინებს კომპანიის მიმართ აუდიტის ჩატარების </a:t>
            </a:r>
            <a:r>
              <a:rPr lang="ka-GE" sz="1200" b="1" dirty="0" smtClean="0"/>
              <a:t>უფლებას, ასვევ რიგ </a:t>
            </a:r>
            <a:r>
              <a:rPr lang="ka-GE" sz="1200" b="1" dirty="0"/>
              <a:t>შემთხვევებში </a:t>
            </a:r>
            <a:r>
              <a:rPr lang="ka-GE" sz="1200" b="1" dirty="0" smtClean="0"/>
              <a:t>ზემოთჩამოთვლილი </a:t>
            </a:r>
            <a:r>
              <a:rPr lang="ka-GE" sz="1200" b="1" dirty="0"/>
              <a:t>კრიტერიუმების არარსებობამ შეიძლება ხელი შეუშალოს სამინისტროს მიერ უკვე განხორციელებული შესყიდვების თანხის </a:t>
            </a:r>
            <a:r>
              <a:rPr lang="ka-GE" sz="1200" b="1" dirty="0" smtClean="0"/>
              <a:t>რეტორაქტიული წესით დაბრნებას.</a:t>
            </a:r>
            <a:endParaRPr lang="en-US" sz="1200" b="1" dirty="0"/>
          </a:p>
        </p:txBody>
      </p:sp>
    </p:spTree>
    <p:extLst>
      <p:ext uri="{BB962C8B-B14F-4D97-AF65-F5344CB8AC3E}">
        <p14:creationId xmlns:p14="http://schemas.microsoft.com/office/powerpoint/2010/main" val="201616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73825"/>
            <a:ext cx="8911687" cy="864524"/>
          </a:xfrm>
        </p:spPr>
        <p:txBody>
          <a:bodyPr>
            <a:normAutofit/>
          </a:bodyPr>
          <a:lstStyle/>
          <a:p>
            <a:r>
              <a:rPr lang="ka-GE" sz="1800" b="1" dirty="0" smtClean="0"/>
              <a:t>მსოფლიო ბანკის სესხი:</a:t>
            </a:r>
            <a:endParaRPr lang="en-US" sz="1800" b="1" dirty="0"/>
          </a:p>
        </p:txBody>
      </p:sp>
      <p:sp>
        <p:nvSpPr>
          <p:cNvPr id="3" name="Content Placeholder 2"/>
          <p:cNvSpPr>
            <a:spLocks noGrp="1"/>
          </p:cNvSpPr>
          <p:nvPr>
            <p:ph idx="1"/>
          </p:nvPr>
        </p:nvSpPr>
        <p:spPr>
          <a:xfrm>
            <a:off x="2592925" y="1620982"/>
            <a:ext cx="8770573" cy="5095702"/>
          </a:xfrm>
        </p:spPr>
        <p:txBody>
          <a:bodyPr>
            <a:noAutofit/>
          </a:bodyPr>
          <a:lstStyle/>
          <a:p>
            <a:pPr marL="0" indent="0">
              <a:buNone/>
            </a:pPr>
            <a:r>
              <a:rPr lang="ka-GE" sz="1400" b="1" dirty="0" smtClean="0"/>
              <a:t>გადაუდებელი </a:t>
            </a:r>
            <a:r>
              <a:rPr lang="ka-GE" sz="1400" b="1" dirty="0"/>
              <a:t>აუცილებლობიდან და მომწოდებლების მხრიდან მიღებული კონკურენტუნარიანი ფასისა და მოწოდების ვადების გათვალისწინებით, სამინისტროს მიერ პირველ ეტაპზე </a:t>
            </a:r>
            <a:r>
              <a:rPr lang="ka-GE" sz="1400" b="1" dirty="0" smtClean="0"/>
              <a:t>უკვე მოთხოვნილ </a:t>
            </a:r>
            <a:r>
              <a:rPr lang="ka-GE" sz="1400" b="1" dirty="0"/>
              <a:t>იქნა პირდაპირი წესით შემდეგი სამედიცინო აღჭურვილობის/საჭიროებების შესყიდვა:</a:t>
            </a:r>
            <a:endParaRPr lang="en-US" sz="1400" b="1" dirty="0"/>
          </a:p>
          <a:p>
            <a:pPr lvl="0"/>
            <a:r>
              <a:rPr lang="ka-GE" sz="1400" dirty="0"/>
              <a:t>Mindray-ის მიერ წარმოებული 30 ცალი სტაციონარული სუნთქვის აპარატი;</a:t>
            </a:r>
            <a:endParaRPr lang="en-US" sz="1400" dirty="0"/>
          </a:p>
          <a:p>
            <a:pPr lvl="0"/>
            <a:r>
              <a:rPr lang="ka-GE" sz="1400" dirty="0"/>
              <a:t>Hamilton-ის მიერ  წარმოებულ 20 ცალი პორტატული სუნთქვის აპარატი;</a:t>
            </a:r>
            <a:endParaRPr lang="en-US" sz="1400" dirty="0"/>
          </a:p>
          <a:p>
            <a:pPr lvl="0"/>
            <a:r>
              <a:rPr lang="ka-GE" sz="1400" dirty="0"/>
              <a:t>Green lab-ის მიერ რეგისტრირებული კორონავირუსის სადიაგნოსტიკო ანტისხეულის 30 000 ცალი სწრაფი ტესტი;</a:t>
            </a:r>
            <a:endParaRPr lang="en-US" sz="1400" dirty="0"/>
          </a:p>
          <a:p>
            <a:pPr lvl="0"/>
            <a:r>
              <a:rPr lang="en-US" sz="1400" dirty="0"/>
              <a:t>PCR </a:t>
            </a:r>
            <a:r>
              <a:rPr lang="ka-GE" sz="1400" dirty="0"/>
              <a:t>ტესტების ჩასატარებელი ლაბორატორიული დანადგარი </a:t>
            </a:r>
            <a:r>
              <a:rPr lang="en-US" sz="1400" dirty="0" err="1"/>
              <a:t>Cobas</a:t>
            </a:r>
            <a:r>
              <a:rPr lang="en-US" sz="1400" dirty="0"/>
              <a:t> 6800</a:t>
            </a:r>
            <a:r>
              <a:rPr lang="ka-GE" sz="1400" dirty="0"/>
              <a:t>, რომელიც გამოირჩევა მაღალი ავტომატიზაციისა და წარმადობის მაჩვენებლით.</a:t>
            </a:r>
            <a:endParaRPr lang="en-US" sz="1400" dirty="0"/>
          </a:p>
          <a:p>
            <a:r>
              <a:rPr lang="ka-GE" sz="1400" dirty="0"/>
              <a:t>პირდაპირი წესით შესყიდვის მიუხედავად, შესყიდვის პროცედურა ითვალისწინებს მსოფლიო ბანკის მხრიდან ბაზრის კვლევას, ფასების ანალიზს, შესაბამისი პირობების კონტრაქტის გაფორმებას მომწოდებელსა და შემსყიდველს შორის. წინასწარი ანგარიშსწორება შესაძლებელია საქონლის საერთო ღირებულების მაქსიმუმ 40 პროცენტის ოდენობით, მიმწოდებლის მხრიდან ამავე ღირებულების გარანტიის წარმოდგენის შემთხვევაში.</a:t>
            </a:r>
            <a:endParaRPr lang="en-US" sz="1400" dirty="0"/>
          </a:p>
          <a:p>
            <a:r>
              <a:rPr lang="ka-GE" sz="1400" dirty="0"/>
              <a:t>ამ ეტაპზე მიმდინარეობს მუშაობა მოკლევადიანი, საშუალოვადიანი და გრძელვადიანი საჭიროებების განსაზღვრის მიზნით, რომელთა შესყიდვაც მოხდება ეტაპობრივად, ხოლო მიმწოდებლების შერჩევა მიმდინარეობს მსოფლიო ბანკისა და გაეროს კონტრაქტორი კომპანიების სიიდან, სანდოობის მაღალი ხარისხის უზრუნველყოფის მიზნით. </a:t>
            </a:r>
            <a:endParaRPr lang="en-US" sz="1400" dirty="0"/>
          </a:p>
          <a:p>
            <a:pPr marL="0" indent="0">
              <a:buNone/>
            </a:pPr>
            <a:r>
              <a:rPr lang="en-US" sz="1400" dirty="0"/>
              <a:t> </a:t>
            </a:r>
          </a:p>
          <a:p>
            <a:pPr algn="just"/>
            <a:endParaRPr lang="en-US" sz="1400" dirty="0"/>
          </a:p>
        </p:txBody>
      </p:sp>
    </p:spTree>
    <p:extLst>
      <p:ext uri="{BB962C8B-B14F-4D97-AF65-F5344CB8AC3E}">
        <p14:creationId xmlns:p14="http://schemas.microsoft.com/office/powerpoint/2010/main" val="47506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sz="2000" b="1" dirty="0" smtClean="0"/>
              <a:t>შედეგი:</a:t>
            </a:r>
            <a:endParaRPr lang="en-US" sz="2000" b="1" dirty="0"/>
          </a:p>
        </p:txBody>
      </p:sp>
      <p:sp>
        <p:nvSpPr>
          <p:cNvPr id="3" name="Content Placeholder 2"/>
          <p:cNvSpPr>
            <a:spLocks noGrp="1"/>
          </p:cNvSpPr>
          <p:nvPr>
            <p:ph idx="1"/>
          </p:nvPr>
        </p:nvSpPr>
        <p:spPr>
          <a:xfrm>
            <a:off x="2589212" y="1521229"/>
            <a:ext cx="8915400" cy="4389993"/>
          </a:xfrm>
        </p:spPr>
        <p:txBody>
          <a:bodyPr>
            <a:normAutofit/>
          </a:bodyPr>
          <a:lstStyle/>
          <a:p>
            <a:pPr algn="just"/>
            <a:r>
              <a:rPr lang="ka-GE" sz="1600" dirty="0">
                <a:solidFill>
                  <a:schemeClr val="tx1">
                    <a:lumMod val="65000"/>
                    <a:lumOff val="35000"/>
                  </a:schemeClr>
                </a:solidFill>
              </a:rPr>
              <a:t>მიუხედავად </a:t>
            </a:r>
            <a:r>
              <a:rPr lang="ka-GE" sz="1600" dirty="0" smtClean="0">
                <a:solidFill>
                  <a:schemeClr val="tx1">
                    <a:lumMod val="65000"/>
                    <a:lumOff val="35000"/>
                  </a:schemeClr>
                </a:solidFill>
              </a:rPr>
              <a:t>ზემოაღნიშნული პრობლემებისა </a:t>
            </a:r>
            <a:r>
              <a:rPr lang="ka-GE" sz="1600" dirty="0">
                <a:solidFill>
                  <a:schemeClr val="tx1">
                    <a:lumMod val="65000"/>
                    <a:lumOff val="35000"/>
                  </a:schemeClr>
                </a:solidFill>
              </a:rPr>
              <a:t>სამინისტრომ ეფექტურად მოახერხა გლობალური კრიზისის პირობებში არ </a:t>
            </a:r>
            <a:r>
              <a:rPr lang="ka-GE" sz="1600" dirty="0" smtClean="0">
                <a:solidFill>
                  <a:schemeClr val="tx1">
                    <a:lumMod val="65000"/>
                    <a:lumOff val="35000"/>
                  </a:schemeClr>
                </a:solidFill>
              </a:rPr>
              <a:t>შექმნილიყო </a:t>
            </a:r>
            <a:r>
              <a:rPr lang="ka-GE" sz="1600" dirty="0">
                <a:solidFill>
                  <a:schemeClr val="tx1">
                    <a:lumMod val="65000"/>
                    <a:lumOff val="35000"/>
                  </a:schemeClr>
                </a:solidFill>
              </a:rPr>
              <a:t>სამედიცინო სახარჯი მასალებისა და პირადი დაცვის საშუალებების დეფიციტი და ამასთანავე,  შეძლო ხელშეკრულების პირობების დარეგულირება კანონის ფარგლებში, სამინისტროსთვის მინიმალური რისკის შესაბამისად. </a:t>
            </a:r>
            <a:endParaRPr lang="en-US" sz="1600" dirty="0">
              <a:solidFill>
                <a:schemeClr val="tx1">
                  <a:lumMod val="65000"/>
                  <a:lumOff val="35000"/>
                </a:schemeClr>
              </a:solidFill>
            </a:endParaRPr>
          </a:p>
          <a:p>
            <a:pPr algn="just"/>
            <a:r>
              <a:rPr lang="ka-GE" sz="1600" dirty="0">
                <a:solidFill>
                  <a:schemeClr val="tx1">
                    <a:lumMod val="65000"/>
                    <a:lumOff val="35000"/>
                  </a:schemeClr>
                </a:solidFill>
              </a:rPr>
              <a:t>სამინისტრო სისტემატიურ რეჟიმში ახორციელებდა და კვლავ განაგრძობს ინდივიდუალური დაცვის საშუალებების შესყიდვას როგორც ადგილობრივი მწარმოებლებისა და მომწოდებლებისაგან, ასევე უცხოელი კონტრაჰენტებისაგან/მწარმოებელ კომპანიებთან პირდაპირი კომუნიკაციის გზით შუამავლების გარეშე</a:t>
            </a:r>
            <a:r>
              <a:rPr lang="ka-GE" sz="1600" dirty="0" smtClean="0">
                <a:solidFill>
                  <a:schemeClr val="tx1">
                    <a:lumMod val="65000"/>
                    <a:lumOff val="35000"/>
                  </a:schemeClr>
                </a:solidFill>
              </a:rPr>
              <a:t>.</a:t>
            </a:r>
          </a:p>
          <a:p>
            <a:pPr algn="just"/>
            <a:r>
              <a:rPr lang="ka-GE" sz="1600" dirty="0" smtClean="0">
                <a:solidFill>
                  <a:schemeClr val="tx1">
                    <a:lumMod val="65000"/>
                    <a:lumOff val="35000"/>
                  </a:schemeClr>
                </a:solidFill>
              </a:rPr>
              <a:t>სამინისტრომ </a:t>
            </a:r>
            <a:r>
              <a:rPr lang="ka-GE" sz="1600" dirty="0">
                <a:solidFill>
                  <a:schemeClr val="tx1">
                    <a:lumMod val="65000"/>
                    <a:lumOff val="35000"/>
                  </a:schemeClr>
                </a:solidFill>
              </a:rPr>
              <a:t>უკვე </a:t>
            </a:r>
            <a:r>
              <a:rPr lang="ka-GE" sz="1600" dirty="0" smtClean="0">
                <a:solidFill>
                  <a:schemeClr val="tx1">
                    <a:lumMod val="65000"/>
                    <a:lumOff val="35000"/>
                  </a:schemeClr>
                </a:solidFill>
              </a:rPr>
              <a:t>დაიწყო განხორციელებულ შესყიდვებთან მსოფლიო ბანკის მოთხოვნის შესაბამისი შეთანხმების გაფორმება, რათა  მოხდეს გახარჯული თანხის </a:t>
            </a:r>
            <a:r>
              <a:rPr lang="ka-GE" sz="1600" dirty="0" smtClean="0">
                <a:solidFill>
                  <a:schemeClr val="tx1">
                    <a:lumMod val="65000"/>
                    <a:lumOff val="35000"/>
                  </a:schemeClr>
                </a:solidFill>
              </a:rPr>
              <a:t>რეტროაქტიული </a:t>
            </a:r>
            <a:r>
              <a:rPr lang="ka-GE" sz="1600" dirty="0" smtClean="0">
                <a:solidFill>
                  <a:schemeClr val="tx1">
                    <a:lumMod val="65000"/>
                    <a:lumOff val="35000"/>
                  </a:schemeClr>
                </a:solidFill>
              </a:rPr>
              <a:t>გზით  ანაზღაურება</a:t>
            </a:r>
            <a:r>
              <a:rPr lang="ka-GE" sz="1600" dirty="0" smtClean="0">
                <a:solidFill>
                  <a:schemeClr val="tx1">
                    <a:lumMod val="65000"/>
                    <a:lumOff val="35000"/>
                  </a:schemeClr>
                </a:solidFill>
              </a:rPr>
              <a:t>; (შეთანხმება ხელმოწერილია </a:t>
            </a:r>
            <a:r>
              <a:rPr lang="en-US" sz="1600" dirty="0" smtClean="0">
                <a:solidFill>
                  <a:schemeClr val="tx1">
                    <a:lumMod val="65000"/>
                    <a:lumOff val="35000"/>
                  </a:schemeClr>
                </a:solidFill>
              </a:rPr>
              <a:t>STOP COVID</a:t>
            </a:r>
            <a:r>
              <a:rPr lang="ka-GE" sz="1600" dirty="0" smtClean="0">
                <a:solidFill>
                  <a:schemeClr val="tx1">
                    <a:lumMod val="65000"/>
                    <a:lumOff val="35000"/>
                  </a:schemeClr>
                </a:solidFill>
              </a:rPr>
              <a:t>-</a:t>
            </a:r>
            <a:r>
              <a:rPr lang="ka-GE" sz="1600" dirty="0" smtClean="0">
                <a:solidFill>
                  <a:schemeClr val="tx1">
                    <a:lumMod val="65000"/>
                    <a:lumOff val="35000"/>
                  </a:schemeClr>
                </a:solidFill>
              </a:rPr>
              <a:t>19</a:t>
            </a:r>
            <a:r>
              <a:rPr lang="en-US" sz="1600" dirty="0" smtClean="0">
                <a:solidFill>
                  <a:schemeClr val="tx1">
                    <a:lumMod val="65000"/>
                    <a:lumOff val="35000"/>
                  </a:schemeClr>
                </a:solidFill>
              </a:rPr>
              <a:t> </a:t>
            </a:r>
            <a:r>
              <a:rPr lang="ka-GE" sz="1600" dirty="0" smtClean="0">
                <a:solidFill>
                  <a:schemeClr val="tx1">
                    <a:lumMod val="65000"/>
                    <a:lumOff val="35000"/>
                  </a:schemeClr>
                </a:solidFill>
              </a:rPr>
              <a:t>აპლიკაციის შესყიდვაზე გადახდილი </a:t>
            </a:r>
            <a:r>
              <a:rPr lang="ka-GE" sz="1600" dirty="0">
                <a:solidFill>
                  <a:schemeClr val="tx1">
                    <a:lumMod val="65000"/>
                    <a:lumOff val="35000"/>
                  </a:schemeClr>
                </a:solidFill>
              </a:rPr>
              <a:t>თანხის 120 000 </a:t>
            </a:r>
            <a:r>
              <a:rPr lang="ka-GE" sz="1600" dirty="0" smtClean="0">
                <a:solidFill>
                  <a:schemeClr val="tx1">
                    <a:lumMod val="65000"/>
                    <a:lumOff val="35000"/>
                  </a:schemeClr>
                </a:solidFill>
              </a:rPr>
              <a:t>ევროს უკან </a:t>
            </a:r>
            <a:r>
              <a:rPr lang="ka-GE" sz="1600" dirty="0" smtClean="0">
                <a:solidFill>
                  <a:schemeClr val="tx1">
                    <a:lumMod val="65000"/>
                    <a:lumOff val="35000"/>
                  </a:schemeClr>
                </a:solidFill>
              </a:rPr>
              <a:t>დაბრუნებაზე)</a:t>
            </a:r>
            <a:endParaRPr lang="en-US" sz="1600" dirty="0">
              <a:solidFill>
                <a:schemeClr val="tx1">
                  <a:lumMod val="65000"/>
                  <a:lumOff val="35000"/>
                </a:schemeClr>
              </a:solidFill>
            </a:endParaRPr>
          </a:p>
          <a:p>
            <a:endParaRPr lang="en-US" sz="1600" dirty="0"/>
          </a:p>
        </p:txBody>
      </p:sp>
    </p:spTree>
    <p:extLst>
      <p:ext uri="{BB962C8B-B14F-4D97-AF65-F5344CB8AC3E}">
        <p14:creationId xmlns:p14="http://schemas.microsoft.com/office/powerpoint/2010/main" val="3208964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ka-GE" sz="4400" b="1" dirty="0" smtClean="0"/>
              <a:t>დიდ მადლობას მოგახსენებთ ყურადღებისთვის</a:t>
            </a:r>
            <a:endParaRPr lang="en-US" sz="4400" b="1" dirty="0"/>
          </a:p>
        </p:txBody>
      </p:sp>
    </p:spTree>
    <p:extLst>
      <p:ext uri="{BB962C8B-B14F-4D97-AF65-F5344CB8AC3E}">
        <p14:creationId xmlns:p14="http://schemas.microsoft.com/office/powerpoint/2010/main" val="207943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494"/>
          </a:xfrm>
        </p:spPr>
        <p:txBody>
          <a:bodyPr>
            <a:normAutofit/>
          </a:bodyPr>
          <a:lstStyle/>
          <a:p>
            <a:pPr algn="ctr"/>
            <a:r>
              <a:rPr lang="ka-GE" sz="1800" b="1" dirty="0">
                <a:solidFill>
                  <a:schemeClr val="tx1"/>
                </a:solidFill>
              </a:rPr>
              <a:t>კორონავირუსის პრევენციისა და აღკვეთის მიზნით </a:t>
            </a:r>
            <a:r>
              <a:rPr lang="en-US" sz="1800" b="1" dirty="0">
                <a:solidFill>
                  <a:schemeClr val="tx1"/>
                </a:solidFill>
              </a:rPr>
              <a:t/>
            </a:r>
            <a:br>
              <a:rPr lang="en-US" sz="1800" b="1" dirty="0">
                <a:solidFill>
                  <a:schemeClr val="tx1"/>
                </a:solidFill>
              </a:rPr>
            </a:br>
            <a:r>
              <a:rPr lang="ka-GE" sz="1800" b="1" dirty="0">
                <a:solidFill>
                  <a:schemeClr val="tx1"/>
                </a:solidFill>
              </a:rPr>
              <a:t>განხორციელებული შესყიდვები</a:t>
            </a:r>
            <a:endParaRPr lang="en-US" sz="1800" b="1" dirty="0">
              <a:solidFill>
                <a:schemeClr val="tx1"/>
              </a:solidFill>
            </a:endParaRPr>
          </a:p>
        </p:txBody>
      </p:sp>
      <p:sp>
        <p:nvSpPr>
          <p:cNvPr id="3" name="Content Placeholder 2"/>
          <p:cNvSpPr>
            <a:spLocks noGrp="1"/>
          </p:cNvSpPr>
          <p:nvPr>
            <p:ph idx="1"/>
          </p:nvPr>
        </p:nvSpPr>
        <p:spPr>
          <a:xfrm>
            <a:off x="2805344" y="2125287"/>
            <a:ext cx="8242272" cy="3777622"/>
          </a:xfrm>
        </p:spPr>
        <p:txBody>
          <a:bodyPr>
            <a:normAutofit/>
          </a:bodyPr>
          <a:lstStyle/>
          <a:p>
            <a:pPr marL="0" indent="0">
              <a:buNone/>
            </a:pPr>
            <a:endParaRPr lang="ka-GE" dirty="0" smtClean="0"/>
          </a:p>
          <a:p>
            <a:pPr marL="0" indent="0" algn="just">
              <a:buNone/>
            </a:pPr>
            <a:r>
              <a:rPr lang="ka-GE" sz="1600" dirty="0"/>
              <a:t>ახალი კორონავირუსის მსოფლიოში გავრცელების კვალდაკვალ ჯანდაცვის მინისტრის </a:t>
            </a:r>
            <a:r>
              <a:rPr lang="ka-GE" sz="1600" b="1" dirty="0"/>
              <a:t>2020 წლის 24 იანვრის </a:t>
            </a:r>
            <a:r>
              <a:rPr lang="ka-GE" sz="1600" dirty="0"/>
              <a:t>N01-18/ო ბრძანებით  საქართველოში ვირუსის შემოტანისა და გავრცელების აღკვეთის მიზნით შეიქმნა </a:t>
            </a:r>
            <a:r>
              <a:rPr lang="ka-GE" sz="1600" b="1" dirty="0"/>
              <a:t>საკოორდინაციო კომისია</a:t>
            </a:r>
            <a:r>
              <a:rPr lang="ka-GE" sz="1600" dirty="0"/>
              <a:t>, რომლის  ფარგლებშიც </a:t>
            </a:r>
            <a:r>
              <a:rPr lang="ka-GE" sz="1600" dirty="0" smtClean="0"/>
              <a:t>სამინისტროში სისტემატიურად იმართებოდა </a:t>
            </a:r>
            <a:r>
              <a:rPr lang="ka-GE" sz="1600" dirty="0"/>
              <a:t>შეხვედრები, იკვეთებოდა საჭიროებები, ფორმდებოდა სხდომის </a:t>
            </a:r>
            <a:r>
              <a:rPr lang="ka-GE" sz="1600" dirty="0" smtClean="0"/>
              <a:t>ოქმები, </a:t>
            </a:r>
            <a:r>
              <a:rPr lang="ka-GE" sz="1600" dirty="0"/>
              <a:t>რის საფუძველზეც შემდგომ ხორციელდებოდა შესყიდვები. </a:t>
            </a:r>
            <a:endParaRPr lang="ka-GE" sz="1600" dirty="0" smtClean="0"/>
          </a:p>
          <a:p>
            <a:pPr marL="0" indent="0" algn="just">
              <a:buNone/>
            </a:pPr>
            <a:r>
              <a:rPr lang="ka-GE" sz="1600" dirty="0"/>
              <a:t>საქართველოს მთავრობის </a:t>
            </a:r>
            <a:r>
              <a:rPr lang="ka-GE" sz="1600" b="1" dirty="0"/>
              <a:t>2020 წლის 30 იანვრის </a:t>
            </a:r>
            <a:r>
              <a:rPr lang="ka-GE" sz="1600" dirty="0"/>
              <a:t>N169 </a:t>
            </a:r>
            <a:r>
              <a:rPr lang="ka-GE" sz="1600" dirty="0" smtClean="0"/>
              <a:t>განკარგულებით </a:t>
            </a:r>
            <a:r>
              <a:rPr lang="en-US" sz="1600" dirty="0" err="1" smtClean="0"/>
              <a:t>Covid</a:t>
            </a:r>
            <a:r>
              <a:rPr lang="en-US" sz="1600" dirty="0" smtClean="0"/>
              <a:t> 19- </a:t>
            </a:r>
            <a:r>
              <a:rPr lang="ka-GE" sz="1600" dirty="0" smtClean="0"/>
              <a:t>თან დაკავშირებული შესყიდვების განხორციელების მიზნით, სარეზერვო </a:t>
            </a:r>
            <a:r>
              <a:rPr lang="ka-GE" sz="1600" dirty="0"/>
              <a:t>ფონდიდან </a:t>
            </a:r>
            <a:r>
              <a:rPr lang="ka-GE" sz="1600" dirty="0" smtClean="0"/>
              <a:t> გამოყოფილი იქნა თანხა: პირველ </a:t>
            </a:r>
            <a:r>
              <a:rPr lang="ka-GE" sz="1600" dirty="0"/>
              <a:t>ეტაპზე 1 000 000 ლარის</a:t>
            </a:r>
            <a:r>
              <a:rPr lang="ka-GE" sz="1600" dirty="0" smtClean="0"/>
              <a:t>, ხოლო  </a:t>
            </a:r>
            <a:r>
              <a:rPr lang="ka-GE" sz="1600" dirty="0"/>
              <a:t>მეორე ეტაპზე 3 000 0000 ლარის ოდენობით</a:t>
            </a:r>
            <a:r>
              <a:rPr lang="ka-GE" sz="1600" dirty="0" smtClean="0"/>
              <a:t>. </a:t>
            </a:r>
          </a:p>
          <a:p>
            <a:pPr marL="0" indent="0" algn="just">
              <a:buNone/>
            </a:pPr>
            <a:r>
              <a:rPr lang="ka-GE" sz="1600" dirty="0"/>
              <a:t>2020 წლის 10 მაისის მდგომარეობით სარეზერვო ფონდიდან სულ გაფორმებული იქნა </a:t>
            </a:r>
            <a:r>
              <a:rPr lang="ka-GE" sz="1600" b="1" dirty="0"/>
              <a:t>62 ხელშეკრულება</a:t>
            </a:r>
            <a:r>
              <a:rPr lang="ka-GE" sz="1600" dirty="0"/>
              <a:t>, შესყიდვების ღირებულებამ შეადგინა </a:t>
            </a:r>
            <a:r>
              <a:rPr lang="ka-GE" sz="1600" b="1" dirty="0"/>
              <a:t>3 665 365,68 ლარი.</a:t>
            </a:r>
          </a:p>
          <a:p>
            <a:pPr marL="0" indent="0" algn="just">
              <a:buNone/>
            </a:pPr>
            <a:endParaRPr lang="en-US" sz="1600" dirty="0"/>
          </a:p>
          <a:p>
            <a:pPr marL="0" indent="0" algn="just">
              <a:buNone/>
            </a:pPr>
            <a:endParaRPr lang="ka-GE" sz="1600" dirty="0"/>
          </a:p>
          <a:p>
            <a:pPr marL="0" indent="0" algn="just">
              <a:buNone/>
            </a:pPr>
            <a:endParaRPr lang="ka-GE" sz="1200" dirty="0" smtClean="0"/>
          </a:p>
          <a:p>
            <a:pPr marL="0" indent="0" algn="just">
              <a:buNone/>
            </a:pPr>
            <a:endParaRPr lang="ka-GE" sz="1200" dirty="0"/>
          </a:p>
          <a:p>
            <a:pPr marL="0" indent="0" algn="just">
              <a:buNone/>
            </a:pPr>
            <a:endParaRPr lang="ka-GE" sz="1200" dirty="0" smtClean="0"/>
          </a:p>
          <a:p>
            <a:pPr marL="0" indent="0" algn="just">
              <a:buNone/>
            </a:pPr>
            <a:endParaRPr lang="ka-GE" sz="1200" dirty="0"/>
          </a:p>
        </p:txBody>
      </p:sp>
    </p:spTree>
    <p:extLst>
      <p:ext uri="{BB962C8B-B14F-4D97-AF65-F5344CB8AC3E}">
        <p14:creationId xmlns:p14="http://schemas.microsoft.com/office/powerpoint/2010/main" val="238373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b="1" dirty="0" smtClean="0"/>
              <a:t>ინდივიდუალური დაცვის საშუალებების განაწილება</a:t>
            </a:r>
            <a:endParaRPr lang="en-US" sz="2400" b="1" dirty="0"/>
          </a:p>
        </p:txBody>
      </p:sp>
      <p:sp>
        <p:nvSpPr>
          <p:cNvPr id="3" name="Content Placeholder 2"/>
          <p:cNvSpPr>
            <a:spLocks noGrp="1"/>
          </p:cNvSpPr>
          <p:nvPr>
            <p:ph idx="1"/>
          </p:nvPr>
        </p:nvSpPr>
        <p:spPr>
          <a:xfrm>
            <a:off x="2592925" y="1487978"/>
            <a:ext cx="8915400" cy="4448182"/>
          </a:xfrm>
        </p:spPr>
        <p:txBody>
          <a:bodyPr>
            <a:normAutofit lnSpcReduction="10000"/>
          </a:bodyPr>
          <a:lstStyle/>
          <a:p>
            <a:pPr marL="0" indent="0" algn="just">
              <a:buNone/>
            </a:pPr>
            <a:r>
              <a:rPr lang="ka-GE" dirty="0"/>
              <a:t>საზღვრების ჩაკეტვის </a:t>
            </a:r>
            <a:r>
              <a:rPr lang="ka-GE" dirty="0" smtClean="0"/>
              <a:t>გამო, შექმნილი </a:t>
            </a:r>
            <a:r>
              <a:rPr lang="ka-GE" dirty="0"/>
              <a:t>პანდემიური სიტუაციისა </a:t>
            </a:r>
            <a:r>
              <a:rPr lang="ka-GE" dirty="0" smtClean="0"/>
              <a:t>და</a:t>
            </a:r>
            <a:r>
              <a:rPr lang="ka-GE" dirty="0" smtClean="0">
                <a:solidFill>
                  <a:schemeClr val="tx1">
                    <a:lumMod val="65000"/>
                    <a:lumOff val="35000"/>
                  </a:schemeClr>
                </a:solidFill>
              </a:rPr>
              <a:t> </a:t>
            </a:r>
            <a:r>
              <a:rPr lang="ka-GE" dirty="0">
                <a:solidFill>
                  <a:schemeClr val="tx1">
                    <a:lumMod val="65000"/>
                    <a:lumOff val="35000"/>
                  </a:schemeClr>
                </a:solidFill>
              </a:rPr>
              <a:t>გლობალური კრიზისის </a:t>
            </a:r>
            <a:r>
              <a:rPr lang="ka-GE" dirty="0" smtClean="0">
                <a:solidFill>
                  <a:schemeClr val="tx1">
                    <a:lumMod val="65000"/>
                    <a:lumOff val="35000"/>
                  </a:schemeClr>
                </a:solidFill>
              </a:rPr>
              <a:t>პირობებში, </a:t>
            </a:r>
            <a:r>
              <a:rPr lang="ka-GE" dirty="0" smtClean="0"/>
              <a:t>ქვეყანაში შეიქმნა ინდივიდუალური დაცვის საშუალებების (იდს)  დეფიციტი, აქედან გამომდინარე ჯანდაცვის სამინისტროს მოუწია მთელი ქვეყნის მაშტაბით განეხორციელებინა იდს-ის შესყიდვები. </a:t>
            </a:r>
            <a:endParaRPr lang="ka-GE" dirty="0" smtClean="0"/>
          </a:p>
          <a:p>
            <a:pPr marL="0" indent="0" algn="just">
              <a:buNone/>
            </a:pPr>
            <a:r>
              <a:rPr lang="ka-GE" dirty="0" smtClean="0"/>
              <a:t>სამინისტროს პოლიტიკის დეპარტამენტისა და </a:t>
            </a:r>
            <a:r>
              <a:rPr lang="en-US" dirty="0" smtClean="0"/>
              <a:t>ე</a:t>
            </a:r>
            <a:r>
              <a:rPr lang="ka-GE" dirty="0" smtClean="0"/>
              <a:t>ვროპის დაავადებათა კონტროლის ცენტრისა და ჯანმოს რეკომენდაციის საფუძველზე </a:t>
            </a:r>
            <a:endParaRPr lang="ka-GE" dirty="0"/>
          </a:p>
          <a:p>
            <a:pPr marL="0" indent="0" algn="just">
              <a:buNone/>
            </a:pPr>
            <a:r>
              <a:rPr lang="ka-GE" b="1" dirty="0" smtClean="0"/>
              <a:t>შესყიდულ აღჭურვილობას სამინისტრო  სისტემატიურად გადასცემდა:</a:t>
            </a:r>
          </a:p>
          <a:p>
            <a:pPr algn="just"/>
            <a:r>
              <a:rPr lang="ka-GE" dirty="0" smtClean="0"/>
              <a:t> </a:t>
            </a:r>
            <a:r>
              <a:rPr lang="ka-GE" dirty="0"/>
              <a:t>სამედიცინო </a:t>
            </a:r>
            <a:r>
              <a:rPr lang="ka-GE" dirty="0" smtClean="0"/>
              <a:t>დაწესებულებებს, მათშორის 28 კოვიდ და  15 ცხელების კლინიკას;</a:t>
            </a:r>
            <a:endParaRPr lang="en-US" dirty="0" smtClean="0"/>
          </a:p>
          <a:p>
            <a:pPr algn="just"/>
            <a:r>
              <a:rPr lang="ka-GE" dirty="0" smtClean="0"/>
              <a:t>საგანგებო სიტუაციების კოორდინაციისა და გადაუდებელი დახმარების ცენტრს;</a:t>
            </a:r>
          </a:p>
          <a:p>
            <a:pPr algn="just"/>
            <a:r>
              <a:rPr lang="ka-GE" dirty="0" smtClean="0"/>
              <a:t> სხვადასხვა სახელმწიფო უწყებებს;</a:t>
            </a:r>
          </a:p>
          <a:p>
            <a:pPr algn="just"/>
            <a:r>
              <a:rPr lang="ka-GE" dirty="0" smtClean="0"/>
              <a:t>  საკარანტინე სივრცეებს;</a:t>
            </a:r>
          </a:p>
          <a:p>
            <a:pPr algn="just"/>
            <a:r>
              <a:rPr lang="ka-GE" dirty="0" smtClean="0"/>
              <a:t> საკარანტინე სასტუმროებს;</a:t>
            </a:r>
          </a:p>
          <a:p>
            <a:pPr marL="0" indent="0" algn="just">
              <a:buNone/>
            </a:pPr>
            <a:endParaRPr lang="en-US" dirty="0"/>
          </a:p>
        </p:txBody>
      </p:sp>
    </p:spTree>
    <p:extLst>
      <p:ext uri="{BB962C8B-B14F-4D97-AF65-F5344CB8AC3E}">
        <p14:creationId xmlns:p14="http://schemas.microsoft.com/office/powerpoint/2010/main" val="237100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4815"/>
            <a:ext cx="8911687" cy="862589"/>
          </a:xfrm>
        </p:spPr>
        <p:txBody>
          <a:bodyPr>
            <a:normAutofit fontScale="90000"/>
          </a:bodyPr>
          <a:lstStyle/>
          <a:p>
            <a:pPr algn="just"/>
            <a:r>
              <a:rPr lang="ka-GE" sz="2400" b="1" dirty="0" smtClean="0"/>
              <a:t/>
            </a:r>
            <a:br>
              <a:rPr lang="ka-GE" sz="2400" b="1" dirty="0" smtClean="0"/>
            </a:br>
            <a:r>
              <a:rPr lang="ka-GE" sz="1300" dirty="0"/>
              <a:t>სამინისტროს პოლიტიკის </a:t>
            </a:r>
            <a:r>
              <a:rPr lang="ka-GE" sz="1300" dirty="0" smtClean="0"/>
              <a:t>დეპარტამენტის მიერ, </a:t>
            </a:r>
            <a:r>
              <a:rPr lang="en-US" sz="1300" dirty="0" smtClean="0"/>
              <a:t>ე</a:t>
            </a:r>
            <a:r>
              <a:rPr lang="ka-GE" sz="1300" dirty="0"/>
              <a:t>ვროპის დაავადებათა კონტროლის ცენტრისა და ჯანმოს რეკომენდაციის </a:t>
            </a:r>
            <a:r>
              <a:rPr lang="ka-GE" sz="1300" dirty="0" smtClean="0"/>
              <a:t>საფუძველზე, შემუშავებული იქნა კლინიკებზე გადასაცემი/სახარჯი  იდს-ის რეოდენობები და მისი გამოყენების წესი:</a:t>
            </a:r>
            <a:endParaRPr lang="en-US" sz="1300" dirty="0"/>
          </a:p>
        </p:txBody>
      </p:sp>
      <p:sp>
        <p:nvSpPr>
          <p:cNvPr id="3" name="Content Placeholder 2"/>
          <p:cNvSpPr>
            <a:spLocks noGrp="1"/>
          </p:cNvSpPr>
          <p:nvPr>
            <p:ph idx="1"/>
          </p:nvPr>
        </p:nvSpPr>
        <p:spPr>
          <a:xfrm>
            <a:off x="2589212" y="1180406"/>
            <a:ext cx="8915400" cy="5677593"/>
          </a:xfrm>
        </p:spPr>
        <p:txBody>
          <a:bodyPr>
            <a:normAutofit/>
          </a:bodyPr>
          <a:lstStyle/>
          <a:p>
            <a:pPr marL="0" indent="0">
              <a:buNone/>
            </a:pPr>
            <a:r>
              <a:rPr lang="ka-GE" sz="1000" dirty="0" smtClean="0"/>
              <a:t>05.05.2020წ.</a:t>
            </a:r>
            <a:endParaRPr lang="en-US" sz="1000" dirty="0"/>
          </a:p>
        </p:txBody>
      </p:sp>
      <p:graphicFrame>
        <p:nvGraphicFramePr>
          <p:cNvPr id="4" name="Object 3"/>
          <p:cNvGraphicFramePr>
            <a:graphicFrameLocks noChangeAspect="1"/>
          </p:cNvGraphicFramePr>
          <p:nvPr>
            <p:extLst>
              <p:ext uri="{D42A27DB-BD31-4B8C-83A1-F6EECF244321}">
                <p14:modId xmlns:p14="http://schemas.microsoft.com/office/powerpoint/2010/main" val="3516361248"/>
              </p:ext>
            </p:extLst>
          </p:nvPr>
        </p:nvGraphicFramePr>
        <p:xfrm>
          <a:off x="4555375" y="1437133"/>
          <a:ext cx="4821381" cy="5164137"/>
        </p:xfrm>
        <a:graphic>
          <a:graphicData uri="http://schemas.openxmlformats.org/presentationml/2006/ole">
            <mc:AlternateContent xmlns:mc="http://schemas.openxmlformats.org/markup-compatibility/2006">
              <mc:Choice xmlns:v="urn:schemas-microsoft-com:vml" Requires="v">
                <p:oleObj spid="_x0000_s4123" name="Acrobat Document" r:id="rId3" imgW="5667363" imgH="8020022" progId="AcroExch.Document.DC">
                  <p:embed/>
                </p:oleObj>
              </mc:Choice>
              <mc:Fallback>
                <p:oleObj name="Acrobat Document" r:id="rId3" imgW="5667363" imgH="8020022" progId="AcroExch.Document.DC">
                  <p:embed/>
                  <p:pic>
                    <p:nvPicPr>
                      <p:cNvPr id="0" name=""/>
                      <p:cNvPicPr/>
                      <p:nvPr/>
                    </p:nvPicPr>
                    <p:blipFill>
                      <a:blip r:embed="rId4"/>
                      <a:stretch>
                        <a:fillRect/>
                      </a:stretch>
                    </p:blipFill>
                    <p:spPr>
                      <a:xfrm>
                        <a:off x="4555375" y="1437133"/>
                        <a:ext cx="4821381" cy="5164137"/>
                      </a:xfrm>
                      <a:prstGeom prst="rect">
                        <a:avLst/>
                      </a:prstGeom>
                    </p:spPr>
                  </p:pic>
                </p:oleObj>
              </mc:Fallback>
            </mc:AlternateContent>
          </a:graphicData>
        </a:graphic>
      </p:graphicFrame>
    </p:spTree>
    <p:extLst>
      <p:ext uri="{BB962C8B-B14F-4D97-AF65-F5344CB8AC3E}">
        <p14:creationId xmlns:p14="http://schemas.microsoft.com/office/powerpoint/2010/main" val="380110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924" y="199505"/>
            <a:ext cx="8889076" cy="689957"/>
          </a:xfrm>
        </p:spPr>
        <p:txBody>
          <a:bodyPr>
            <a:noAutofit/>
          </a:bodyPr>
          <a:lstStyle/>
          <a:p>
            <a:r>
              <a:rPr lang="ka-GE" sz="1800" b="1" dirty="0" smtClean="0"/>
              <a:t>ბაზრის კვლევის პროცესის პრობლემები</a:t>
            </a:r>
            <a:endParaRPr lang="en-US" sz="1800" dirty="0"/>
          </a:p>
        </p:txBody>
      </p:sp>
      <p:sp>
        <p:nvSpPr>
          <p:cNvPr id="3" name="Subtitle 2"/>
          <p:cNvSpPr>
            <a:spLocks noGrp="1"/>
          </p:cNvSpPr>
          <p:nvPr>
            <p:ph type="subTitle" idx="1"/>
          </p:nvPr>
        </p:nvSpPr>
        <p:spPr>
          <a:xfrm>
            <a:off x="1124989" y="1720734"/>
            <a:ext cx="9144000" cy="4513811"/>
          </a:xfrm>
        </p:spPr>
        <p:txBody>
          <a:bodyPr>
            <a:noAutofit/>
          </a:bodyPr>
          <a:lstStyle/>
          <a:p>
            <a:pPr marL="285750" lvl="0" indent="-285750" algn="just">
              <a:buFont typeface="Arial" panose="020B0604020202020204" pitchFamily="34" charset="0"/>
              <a:buChar char="•"/>
            </a:pPr>
            <a:r>
              <a:rPr lang="ka-GE" sz="1400" dirty="0"/>
              <a:t>მოცემულ პერიოდში შესყიდვების სამმართველო იღებდა ზეპირ დავალებებს </a:t>
            </a:r>
            <a:r>
              <a:rPr lang="ka-GE" sz="1400" b="1" dirty="0" smtClean="0"/>
              <a:t>(</a:t>
            </a:r>
            <a:r>
              <a:rPr lang="ka-GE" sz="1400" b="1" dirty="0"/>
              <a:t>მომწოდებლების საკონტაქტო ნომრები იყრებოდა მესიჯების სახით სხვადასხვა </a:t>
            </a:r>
            <a:r>
              <a:rPr lang="en-US" sz="1400" b="1" dirty="0"/>
              <a:t>WhatsApp-</a:t>
            </a:r>
            <a:r>
              <a:rPr lang="ka-GE" sz="1400" b="1" dirty="0" smtClean="0"/>
              <a:t>ჯგუფებში) </a:t>
            </a:r>
            <a:r>
              <a:rPr lang="ka-GE" sz="1400" dirty="0" smtClean="0"/>
              <a:t>სასწრაფო </a:t>
            </a:r>
            <a:r>
              <a:rPr lang="ka-GE" sz="1400" dirty="0"/>
              <a:t>და გადაუდებლად გასაფორმებელი ხელშეკრულებების თაობაზე, ვერ ხერხდებოდა  ხელშეკრულების გაფორმებამდე წინა მომსამზადებელი პერიოდის კანონის ფარგლებში გავლა, რაც გულისხმობს: დოკუმენტაციის მოთხოვნას შესასყიდი საქონლისა თუ მომსახურებების რაოდენობისა და მახასიათებლის შესახებ; სრულყოფილი ბაზრის კვლევის ჩატარებას და ანალიზს საქონლის ხარისხის და ფასის დადგენის მიზნით, რაც თვის მხრივ უმთავრესია, რათა სწორად იქნეს შერჩეული მიმწოდებელი. </a:t>
            </a:r>
            <a:endParaRPr lang="ka-GE" sz="1400" dirty="0" smtClean="0"/>
          </a:p>
          <a:p>
            <a:pPr marL="285750" lvl="0" indent="-285750" algn="just">
              <a:buFont typeface="Arial" panose="020B0604020202020204" pitchFamily="34" charset="0"/>
              <a:buChar char="•"/>
            </a:pPr>
            <a:r>
              <a:rPr lang="ka-GE" sz="1400" dirty="0" smtClean="0"/>
              <a:t>მომწოდებლების უმრავლესობა </a:t>
            </a:r>
            <a:r>
              <a:rPr lang="ka-GE" sz="1400" dirty="0"/>
              <a:t>დაჩქარებულ რეჟიმში ითხოვდა ხელშეკრულების დაუყოვნებლივ გაფორმებას და ამდენად </a:t>
            </a:r>
            <a:r>
              <a:rPr lang="ka-GE" sz="1400" dirty="0" smtClean="0"/>
              <a:t>მომწოდებლების </a:t>
            </a:r>
            <a:r>
              <a:rPr lang="ka-GE" sz="1400" dirty="0"/>
              <a:t>უმრავლესობასთნ  სამინისტროს უწევდა გარკვეულ დათმობებზე წასვლა (წინასწარი ანგარიშსწორების მოთხოვნა, მოწოდების ვადები) რაც შეიძლება შემგომში გახდეს მაკონტროლებელი ორგანოების </a:t>
            </a:r>
            <a:r>
              <a:rPr lang="ka-GE" sz="1600" b="1" dirty="0"/>
              <a:t>(სახელმწიფო აუდიტი</a:t>
            </a:r>
            <a:r>
              <a:rPr lang="ka-GE" sz="1400" dirty="0"/>
              <a:t>) მხრიდან დამატებითი კითხვების გაჩენის </a:t>
            </a:r>
            <a:r>
              <a:rPr lang="ka-GE" sz="1400" dirty="0" smtClean="0"/>
              <a:t>საფუძველი, მაგ:</a:t>
            </a:r>
          </a:p>
          <a:p>
            <a:pPr marL="285750" lvl="0" indent="-285750" algn="just">
              <a:buFont typeface="Arial" panose="020B0604020202020204" pitchFamily="34" charset="0"/>
              <a:buChar char="•"/>
            </a:pPr>
            <a:r>
              <a:rPr lang="ka-GE" sz="1400" dirty="0" smtClean="0"/>
              <a:t> </a:t>
            </a:r>
            <a:r>
              <a:rPr lang="ka-GE" sz="1400" b="1" dirty="0"/>
              <a:t>მიმწოდებლებთან ინტერესთა </a:t>
            </a:r>
            <a:r>
              <a:rPr lang="ka-GE" sz="1400" b="1" dirty="0" smtClean="0"/>
              <a:t>კონფლიქტი;</a:t>
            </a:r>
          </a:p>
          <a:p>
            <a:pPr marL="285750" lvl="0" indent="-285750" algn="just">
              <a:buFont typeface="Arial" panose="020B0604020202020204" pitchFamily="34" charset="0"/>
              <a:buChar char="•"/>
            </a:pPr>
            <a:r>
              <a:rPr lang="ka-GE" sz="1400" b="1" dirty="0" smtClean="0"/>
              <a:t> </a:t>
            </a:r>
            <a:r>
              <a:rPr lang="ka-GE" sz="1400" b="1" dirty="0"/>
              <a:t>არაკეთილსინდისიერი </a:t>
            </a:r>
            <a:r>
              <a:rPr lang="ka-GE" sz="1400" b="1" dirty="0" smtClean="0"/>
              <a:t>ქმედება;</a:t>
            </a:r>
          </a:p>
          <a:p>
            <a:pPr marL="285750" lvl="0" indent="-285750" algn="just">
              <a:buFont typeface="Arial" panose="020B0604020202020204" pitchFamily="34" charset="0"/>
              <a:buChar char="•"/>
            </a:pPr>
            <a:r>
              <a:rPr lang="ka-GE" sz="1400" b="1" dirty="0" smtClean="0"/>
              <a:t> მიკერძოებულობა;</a:t>
            </a:r>
          </a:p>
          <a:p>
            <a:pPr marL="285750" lvl="0" indent="-285750" algn="just">
              <a:buFont typeface="Arial" panose="020B0604020202020204" pitchFamily="34" charset="0"/>
              <a:buChar char="•"/>
            </a:pPr>
            <a:r>
              <a:rPr lang="ka-GE" sz="1400" b="1" dirty="0" smtClean="0"/>
              <a:t> </a:t>
            </a:r>
            <a:r>
              <a:rPr lang="ka-GE" sz="1400" b="1" dirty="0"/>
              <a:t>კორუფციული </a:t>
            </a:r>
            <a:r>
              <a:rPr lang="ka-GE" sz="1400" b="1" dirty="0" smtClean="0"/>
              <a:t>გარიგება;</a:t>
            </a:r>
            <a:endParaRPr lang="en-US" sz="1400" b="1" dirty="0"/>
          </a:p>
          <a:p>
            <a:pPr marL="285750" lvl="0" indent="-285750" algn="just">
              <a:buFont typeface="Arial" panose="020B0604020202020204" pitchFamily="34" charset="0"/>
              <a:buChar char="•"/>
            </a:pPr>
            <a:endParaRPr lang="ka-GE" sz="1400" b="1" dirty="0"/>
          </a:p>
          <a:p>
            <a:pPr marL="285750" lvl="0" indent="-285750" algn="just">
              <a:buFont typeface="Arial" panose="020B0604020202020204" pitchFamily="34" charset="0"/>
              <a:buChar char="•"/>
            </a:pPr>
            <a:endParaRPr lang="ka-GE" sz="1400" dirty="0" smtClean="0"/>
          </a:p>
          <a:p>
            <a:pPr marL="285750" lvl="0" indent="-285750" algn="just">
              <a:buFont typeface="Arial" panose="020B0604020202020204" pitchFamily="34" charset="0"/>
              <a:buChar char="•"/>
            </a:pPr>
            <a:endParaRPr lang="ka-GE" sz="1400" dirty="0"/>
          </a:p>
          <a:p>
            <a:pPr marL="285750" lvl="0" indent="-285750" algn="just">
              <a:buFont typeface="Arial" panose="020B0604020202020204" pitchFamily="34" charset="0"/>
              <a:buChar char="•"/>
            </a:pPr>
            <a:endParaRPr lang="ka-GE" sz="1400" dirty="0" smtClean="0"/>
          </a:p>
          <a:p>
            <a:pPr marL="285750" lvl="0" indent="-285750" algn="just">
              <a:buFont typeface="Arial" panose="020B0604020202020204" pitchFamily="34" charset="0"/>
              <a:buChar char="•"/>
            </a:pPr>
            <a:endParaRPr lang="ka-GE" sz="1400" dirty="0"/>
          </a:p>
          <a:p>
            <a:pPr marL="285750" lvl="0" indent="-285750" algn="just">
              <a:buFont typeface="Arial" panose="020B0604020202020204" pitchFamily="34" charset="0"/>
              <a:buChar char="•"/>
            </a:pPr>
            <a:endParaRPr lang="ka-GE" sz="1400" dirty="0" smtClean="0"/>
          </a:p>
          <a:p>
            <a:pPr marL="285750" lvl="0" indent="-285750" algn="just">
              <a:buFont typeface="Arial" panose="020B0604020202020204" pitchFamily="34" charset="0"/>
              <a:buChar char="•"/>
            </a:pPr>
            <a:endParaRPr lang="ka-GE" sz="1400" dirty="0" smtClean="0"/>
          </a:p>
        </p:txBody>
      </p:sp>
    </p:spTree>
    <p:extLst>
      <p:ext uri="{BB962C8B-B14F-4D97-AF65-F5344CB8AC3E}">
        <p14:creationId xmlns:p14="http://schemas.microsoft.com/office/powerpoint/2010/main" val="331269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760"/>
            <a:ext cx="9144000" cy="1288473"/>
          </a:xfrm>
        </p:spPr>
        <p:txBody>
          <a:bodyPr>
            <a:noAutofit/>
          </a:bodyPr>
          <a:lstStyle/>
          <a:p>
            <a:pPr algn="ctr"/>
            <a:r>
              <a:rPr lang="ka-GE" sz="1800" b="1" dirty="0"/>
              <a:t>არსებული კანონმდებლობის ფარგლებში, სახელმწიფო შეყიდვების განხორციელების სქემა: </a:t>
            </a:r>
            <a:endParaRPr lang="ka-GE" sz="1800" dirty="0"/>
          </a:p>
        </p:txBody>
      </p:sp>
      <p:sp>
        <p:nvSpPr>
          <p:cNvPr id="3" name="Subtitle 2"/>
          <p:cNvSpPr>
            <a:spLocks noGrp="1"/>
          </p:cNvSpPr>
          <p:nvPr>
            <p:ph type="subTitle" idx="1"/>
          </p:nvPr>
        </p:nvSpPr>
        <p:spPr>
          <a:xfrm>
            <a:off x="1524000" y="2277687"/>
            <a:ext cx="9144000" cy="2847109"/>
          </a:xfrm>
        </p:spPr>
        <p:txBody>
          <a:bodyPr>
            <a:normAutofit lnSpcReduction="10000"/>
          </a:bodyPr>
          <a:lstStyle/>
          <a:p>
            <a:pPr marL="285750" indent="-285750" algn="just">
              <a:lnSpc>
                <a:spcPct val="110000"/>
              </a:lnSpc>
              <a:buFont typeface="Arial" panose="020B0604020202020204" pitchFamily="34" charset="0"/>
              <a:buChar char="•"/>
            </a:pPr>
            <a:r>
              <a:rPr lang="ka-GE" sz="1400" dirty="0" smtClean="0"/>
              <a:t>კორონავირუსის </a:t>
            </a:r>
            <a:r>
              <a:rPr lang="ka-GE" sz="1400" dirty="0"/>
              <a:t>პრევენციის მიზნით, ჯანდაცვის სამინისტროს მიერ განხოციელებული ყველა შესყიდვა, კანონმდებლობის შესაბამისად ექვემდებარებოდა ელექტრონული ტენდერის (მიმდინარეობის ხანგრძლივობა საშუალოდ 15-25 სამუშაო დღე) ჩატარებით გზით </a:t>
            </a:r>
            <a:r>
              <a:rPr lang="ka-GE" sz="1400" dirty="0" smtClean="0"/>
              <a:t>შესყიდვას, თუმცა არსებული </a:t>
            </a:r>
            <a:r>
              <a:rPr lang="ka-GE" sz="1400" dirty="0"/>
              <a:t>პანდემიური ვითარების გათვალისწინებით</a:t>
            </a:r>
            <a:r>
              <a:rPr lang="ka-GE" sz="1400" dirty="0" smtClean="0"/>
              <a:t>, აღნიშნული პროცედურის გათვალისწინება ვერ ხერხდებოდა.</a:t>
            </a:r>
          </a:p>
          <a:p>
            <a:pPr marL="285750" indent="-285750" algn="just">
              <a:lnSpc>
                <a:spcPct val="110000"/>
              </a:lnSpc>
              <a:buFont typeface="Arial" panose="020B0604020202020204" pitchFamily="34" charset="0"/>
              <a:buChar char="•"/>
            </a:pPr>
            <a:r>
              <a:rPr lang="ka-GE" sz="1400" dirty="0"/>
              <a:t>ხელშეკრულების პირობების </a:t>
            </a:r>
            <a:r>
              <a:rPr lang="ka-GE" sz="1400" dirty="0" smtClean="0"/>
              <a:t>კანონის ფარგლებში დარეგულირების მიზნით, შესყიდვის </a:t>
            </a:r>
            <a:r>
              <a:rPr lang="ka-GE" sz="1400" dirty="0"/>
              <a:t>დაუყოვნებლივ და შეზღუდულ ვადებში განსახორციელებლად, საჭირო გახდა საქართველოს მთავრობის მიერ (სათანადო სამართლებრივი აქტის გამოცემით) განსხვავებული წესის </a:t>
            </a:r>
            <a:r>
              <a:rPr lang="ka-GE" sz="1400" dirty="0" smtClean="0"/>
              <a:t>დადგენა (ჯანდაცვის სამინისტროს მოთხოვნით), </a:t>
            </a:r>
            <a:r>
              <a:rPr lang="ka-GE" sz="1400" dirty="0"/>
              <a:t>რომელიც გულისხმობს გამარტივებული შესყიდვის განხორციელებას, მიუხედავად შესყიდვის ღირებულების ოდენობისა. </a:t>
            </a:r>
          </a:p>
          <a:p>
            <a:pPr marL="285750" indent="-285750" algn="just">
              <a:lnSpc>
                <a:spcPct val="110000"/>
              </a:lnSpc>
              <a:buFont typeface="Arial" panose="020B0604020202020204" pitchFamily="34" charset="0"/>
              <a:buChar char="•"/>
            </a:pPr>
            <a:r>
              <a:rPr lang="ka-GE" sz="1400" b="1" dirty="0" smtClean="0"/>
              <a:t> </a:t>
            </a:r>
            <a:endParaRPr lang="ka-GE" sz="1400" b="1" dirty="0"/>
          </a:p>
          <a:p>
            <a:pPr algn="just"/>
            <a:endParaRPr lang="en-US" sz="1400" dirty="0"/>
          </a:p>
          <a:p>
            <a:endParaRPr lang="en-US" dirty="0"/>
          </a:p>
        </p:txBody>
      </p:sp>
    </p:spTree>
    <p:extLst>
      <p:ext uri="{BB962C8B-B14F-4D97-AF65-F5344CB8AC3E}">
        <p14:creationId xmlns:p14="http://schemas.microsoft.com/office/powerpoint/2010/main" val="167456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760"/>
            <a:ext cx="9144000" cy="814647"/>
          </a:xfrm>
        </p:spPr>
        <p:txBody>
          <a:bodyPr>
            <a:noAutofit/>
          </a:bodyPr>
          <a:lstStyle/>
          <a:p>
            <a:pPr algn="ctr"/>
            <a:r>
              <a:rPr lang="ka-GE" sz="1800" b="1" dirty="0" smtClean="0"/>
              <a:t>პროცედურის გამარტივების მიზნით მთავრობის მიერ დაშვებული საკანონმდებლო </a:t>
            </a:r>
            <a:r>
              <a:rPr lang="ka-GE" sz="1800" b="1" dirty="0"/>
              <a:t>ცვლილება</a:t>
            </a:r>
            <a:endParaRPr lang="ka-GE" sz="1800" dirty="0"/>
          </a:p>
        </p:txBody>
      </p:sp>
      <p:sp>
        <p:nvSpPr>
          <p:cNvPr id="3" name="Subtitle 2"/>
          <p:cNvSpPr>
            <a:spLocks noGrp="1"/>
          </p:cNvSpPr>
          <p:nvPr>
            <p:ph type="subTitle" idx="1"/>
          </p:nvPr>
        </p:nvSpPr>
        <p:spPr>
          <a:xfrm>
            <a:off x="1524000" y="1421477"/>
            <a:ext cx="9144000" cy="3836324"/>
          </a:xfrm>
        </p:spPr>
        <p:txBody>
          <a:bodyPr>
            <a:normAutofit fontScale="92500" lnSpcReduction="10000"/>
          </a:bodyPr>
          <a:lstStyle/>
          <a:p>
            <a:pPr algn="just"/>
            <a:r>
              <a:rPr lang="en-US" sz="1400" dirty="0" smtClean="0"/>
              <a:t>COVID </a:t>
            </a:r>
            <a:r>
              <a:rPr lang="en-US" sz="1400" dirty="0"/>
              <a:t>19 – </a:t>
            </a:r>
            <a:r>
              <a:rPr lang="ka-GE" sz="1400" dirty="0"/>
              <a:t>ის მართვის მიზნით ქვეყანაში არსებული პანდემიური ვითარების გათვალისწინებით, შესყიდვის დაუყოვნებლივ და შეზღუდულ ვადებში განსახორციელებლად მთავრობის გადაწყვეტილებით </a:t>
            </a:r>
            <a:r>
              <a:rPr lang="ka-GE" sz="1500" b="1" dirty="0"/>
              <a:t>სახელმწიფო შესყიდვების სააგენტოს </a:t>
            </a:r>
            <a:r>
              <a:rPr lang="ka-GE" sz="1500" b="1" dirty="0" smtClean="0"/>
              <a:t>ნაცვლად</a:t>
            </a:r>
            <a:r>
              <a:rPr lang="ka-GE" sz="1400" dirty="0" smtClean="0"/>
              <a:t>, </a:t>
            </a:r>
            <a:r>
              <a:rPr lang="ka-GE" sz="1500" b="1" dirty="0" smtClean="0">
                <a:solidFill>
                  <a:schemeClr val="tx1"/>
                </a:solidFill>
              </a:rPr>
              <a:t>რომლის </a:t>
            </a:r>
            <a:r>
              <a:rPr lang="ka-GE" sz="1500" b="1" dirty="0">
                <a:solidFill>
                  <a:schemeClr val="tx1"/>
                </a:solidFill>
              </a:rPr>
              <a:t>პირდაპირი </a:t>
            </a:r>
            <a:r>
              <a:rPr lang="ka-GE" sz="1500" b="1" dirty="0" smtClean="0">
                <a:solidFill>
                  <a:schemeClr val="tx1"/>
                </a:solidFill>
              </a:rPr>
              <a:t>ფუნქციაა კონსოლიდირებული </a:t>
            </a:r>
            <a:r>
              <a:rPr lang="ka-GE" sz="1500" b="1" dirty="0" smtClean="0">
                <a:solidFill>
                  <a:schemeClr val="tx1"/>
                </a:solidFill>
              </a:rPr>
              <a:t>შესყიდვა</a:t>
            </a:r>
            <a:r>
              <a:rPr lang="ka-GE" sz="1400" dirty="0" smtClean="0">
                <a:solidFill>
                  <a:schemeClr val="tx1"/>
                </a:solidFill>
              </a:rPr>
              <a:t>,</a:t>
            </a:r>
            <a:r>
              <a:rPr lang="ka-GE" sz="1400" dirty="0" smtClean="0">
                <a:solidFill>
                  <a:srgbClr val="FF0000"/>
                </a:solidFill>
              </a:rPr>
              <a:t> </a:t>
            </a:r>
            <a:r>
              <a:rPr lang="ka-GE" sz="1400" b="1" dirty="0" smtClean="0">
                <a:solidFill>
                  <a:schemeClr val="tx1"/>
                </a:solidFill>
              </a:rPr>
              <a:t>პასუხისმგებლობა </a:t>
            </a:r>
            <a:r>
              <a:rPr lang="ka-GE" sz="1400" b="1" dirty="0">
                <a:solidFill>
                  <a:schemeClr val="tx1"/>
                </a:solidFill>
              </a:rPr>
              <a:t>აიცილა და უარი </a:t>
            </a:r>
            <a:r>
              <a:rPr lang="ka-GE" sz="1400" b="1" dirty="0" smtClean="0">
                <a:solidFill>
                  <a:schemeClr val="tx1"/>
                </a:solidFill>
              </a:rPr>
              <a:t>განაცხადა</a:t>
            </a:r>
            <a:r>
              <a:rPr lang="ka-GE" sz="1400" b="1" dirty="0">
                <a:solidFill>
                  <a:schemeClr val="tx1"/>
                </a:solidFill>
              </a:rPr>
              <a:t> </a:t>
            </a:r>
            <a:r>
              <a:rPr lang="ka-GE" sz="1400" dirty="0" smtClean="0"/>
              <a:t>აღნიშნულის განხორციელებაზე, რის გამოც </a:t>
            </a:r>
            <a:r>
              <a:rPr lang="ka-GE" sz="1400" b="1" dirty="0" smtClean="0"/>
              <a:t>ჯანდაცვის </a:t>
            </a:r>
            <a:r>
              <a:rPr lang="ka-GE" sz="1400" b="1" dirty="0"/>
              <a:t>სამინისტროს </a:t>
            </a:r>
            <a:r>
              <a:rPr lang="ka-GE" sz="1400" dirty="0"/>
              <a:t>დაევალა განეხორციელებინა კონსოლიდერბული შესყიდვები. </a:t>
            </a:r>
            <a:r>
              <a:rPr lang="ka-GE" sz="1400" dirty="0" smtClean="0"/>
              <a:t>საჭირო </a:t>
            </a:r>
            <a:r>
              <a:rPr lang="ka-GE" sz="1400" dirty="0"/>
              <a:t>გახდა საქართველოს მთავრობის მიერ სათანადო სამართლებრივი აქტის გამოცემით (საქართველოს მთავრობის 2020 წლის N164 განკარგულების მე-4 და მე-6 პუქტი) განსხვავებული წესის დადგენა, რომელიც გულისხმობს გამარტივებული შესყიდვის განხორციელებას, მიუხედავად შესყიდვის ღირებულების ოდენობისა. </a:t>
            </a:r>
            <a:endParaRPr lang="ka-GE" sz="1400" dirty="0" smtClean="0"/>
          </a:p>
          <a:p>
            <a:pPr algn="just"/>
            <a:r>
              <a:rPr lang="ka-GE" sz="1400" dirty="0"/>
              <a:t>კორონა ვირუსთან ბრძოლაში ჩართული დაწესებულებების საჭიროებების დასაკმაყოფილებლად სარეზერვო ფონდში არსებული თანხის ამოწურვის შემდგომ </a:t>
            </a:r>
            <a:r>
              <a:rPr lang="ka-GE" sz="1400" dirty="0" smtClean="0"/>
              <a:t>საქართველოს </a:t>
            </a:r>
            <a:r>
              <a:rPr lang="ka-GE" sz="1400" dirty="0"/>
              <a:t>მთავრობის 2020 წლის 17 მარტის N176 დადგენილებით, </a:t>
            </a:r>
            <a:r>
              <a:rPr lang="ka-GE" sz="1400" b="1" dirty="0" smtClean="0"/>
              <a:t>ჯანდაცვის სამინისტროში </a:t>
            </a:r>
            <a:r>
              <a:rPr lang="ka-GE" sz="1400" dirty="0" smtClean="0"/>
              <a:t>შეიქმნა </a:t>
            </a:r>
            <a:r>
              <a:rPr lang="ka-GE" sz="1400" dirty="0"/>
              <a:t>ახალი </a:t>
            </a:r>
            <a:r>
              <a:rPr lang="ka-GE" sz="1400" dirty="0" smtClean="0"/>
              <a:t>პროგრამული </a:t>
            </a:r>
            <a:r>
              <a:rPr lang="ka-GE" sz="1400" dirty="0"/>
              <a:t>კოდი, </a:t>
            </a:r>
            <a:r>
              <a:rPr lang="en-US" sz="1400" dirty="0" smtClean="0"/>
              <a:t>COVID </a:t>
            </a:r>
            <a:r>
              <a:rPr lang="en-US" sz="1400" dirty="0"/>
              <a:t>19 – </a:t>
            </a:r>
            <a:r>
              <a:rPr lang="ka-GE" sz="1400" dirty="0"/>
              <a:t>ის </a:t>
            </a:r>
            <a:r>
              <a:rPr lang="ka-GE" sz="1400" dirty="0" smtClean="0"/>
              <a:t>მართვისათვის - </a:t>
            </a:r>
            <a:r>
              <a:rPr lang="ka-GE" sz="1400" dirty="0" smtClean="0"/>
              <a:t>ბიუჯეტით </a:t>
            </a:r>
            <a:r>
              <a:rPr lang="ka-GE" sz="1400" dirty="0"/>
              <a:t>28 000 000 </a:t>
            </a:r>
            <a:r>
              <a:rPr lang="ka-GE" sz="1400" dirty="0" smtClean="0"/>
              <a:t>ლარი </a:t>
            </a:r>
            <a:r>
              <a:rPr lang="ka-GE" sz="1400" b="1" dirty="0" smtClean="0"/>
              <a:t>(აღნიშნული თანხის გადმოტანა მოხდა საპენსიო ფონდიდან)</a:t>
            </a:r>
            <a:r>
              <a:rPr lang="ka-GE" sz="1400" dirty="0" smtClean="0"/>
              <a:t>. პროგრამის </a:t>
            </a:r>
            <a:r>
              <a:rPr lang="ka-GE" sz="1400" dirty="0"/>
              <a:t>განხორციელების მექანიზმად განისაზღვრა გადაუდებელი აუცილებლობა ან/და ,,სახელმწიფო შესყიდვების შესახებ“ საქართველოს კანონის 10 1 მე-3 პუნქტის ,,დ“ ქვეპუნქტი. </a:t>
            </a:r>
            <a:endParaRPr lang="ka-GE" sz="1400" dirty="0" smtClean="0"/>
          </a:p>
          <a:p>
            <a:pPr algn="just"/>
            <a:r>
              <a:rPr lang="ka-GE" sz="1400" dirty="0"/>
              <a:t>2020 წლის 10 მაისის მდგომარეობით </a:t>
            </a:r>
            <a:r>
              <a:rPr lang="en-US" sz="1400" dirty="0" smtClean="0"/>
              <a:t>COVID 19-</a:t>
            </a:r>
            <a:r>
              <a:rPr lang="ka-GE" sz="1400" dirty="0" smtClean="0"/>
              <a:t>ის კოდიდან სულ </a:t>
            </a:r>
            <a:r>
              <a:rPr lang="ka-GE" sz="1400" dirty="0"/>
              <a:t>გაფორმებული იქნა </a:t>
            </a:r>
            <a:r>
              <a:rPr lang="ka-GE" sz="1400" b="1" dirty="0" smtClean="0"/>
              <a:t>40 ხელშეკრულება</a:t>
            </a:r>
            <a:r>
              <a:rPr lang="ka-GE" sz="1400" dirty="0"/>
              <a:t>, შესყიდვების ღირებულებამ შეადგინა </a:t>
            </a:r>
            <a:r>
              <a:rPr lang="ka-GE" sz="1400" b="1" dirty="0" smtClean="0"/>
              <a:t>19 475 819,38 ლარი.</a:t>
            </a:r>
            <a:endParaRPr lang="ka-GE" sz="1400" dirty="0" smtClean="0"/>
          </a:p>
          <a:p>
            <a:pPr algn="just"/>
            <a:r>
              <a:rPr lang="ka-GE" sz="1400" b="1" dirty="0"/>
              <a:t>მიუხედავად პროცედურის გამარტივებისა, ბაზრის კვლევა ხელსაყრელი ფასის (ყველაზე დაბალი) დადგენის მიზნით და მიმწოდებლის შერჩევა, კვლავ წარმოადგენს შემსყიდველი ორგანიზაციის პასუხისმგებლობის საკითხს.</a:t>
            </a:r>
            <a:endParaRPr lang="en-US" sz="1400" dirty="0"/>
          </a:p>
          <a:p>
            <a:pPr algn="just"/>
            <a:endParaRPr lang="en-US" sz="1400" dirty="0"/>
          </a:p>
          <a:p>
            <a:endParaRPr lang="en-US" dirty="0"/>
          </a:p>
        </p:txBody>
      </p:sp>
    </p:spTree>
    <p:extLst>
      <p:ext uri="{BB962C8B-B14F-4D97-AF65-F5344CB8AC3E}">
        <p14:creationId xmlns:p14="http://schemas.microsoft.com/office/powerpoint/2010/main" val="220984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40166"/>
          </a:xfrm>
        </p:spPr>
        <p:txBody>
          <a:bodyPr>
            <a:normAutofit fontScale="90000"/>
          </a:bodyPr>
          <a:lstStyle/>
          <a:p>
            <a:r>
              <a:rPr lang="ka-GE" sz="1800" b="1" dirty="0" smtClean="0"/>
              <a:t>არაკეთილსინდისიერი მომწოდებლები</a:t>
            </a:r>
            <a:endParaRPr lang="en-US" sz="1800" b="1" dirty="0"/>
          </a:p>
        </p:txBody>
      </p:sp>
      <p:sp>
        <p:nvSpPr>
          <p:cNvPr id="3" name="Content Placeholder 2"/>
          <p:cNvSpPr>
            <a:spLocks noGrp="1"/>
          </p:cNvSpPr>
          <p:nvPr>
            <p:ph idx="1"/>
          </p:nvPr>
        </p:nvSpPr>
        <p:spPr>
          <a:xfrm>
            <a:off x="2589212" y="1379913"/>
            <a:ext cx="8915400" cy="4531309"/>
          </a:xfrm>
        </p:spPr>
        <p:txBody>
          <a:bodyPr>
            <a:normAutofit fontScale="55000" lnSpcReduction="20000"/>
          </a:bodyPr>
          <a:lstStyle/>
          <a:p>
            <a:pPr marL="285750" indent="-285750" algn="just"/>
            <a:endParaRPr lang="ka-GE" sz="2200" dirty="0" smtClean="0"/>
          </a:p>
          <a:p>
            <a:pPr marL="0" indent="0" algn="just">
              <a:buNone/>
            </a:pPr>
            <a:r>
              <a:rPr lang="ka-GE" sz="2200" b="1" dirty="0" smtClean="0"/>
              <a:t>შესყიდვების პროცესების </a:t>
            </a:r>
            <a:r>
              <a:rPr lang="ka-GE" sz="2200" b="1" dirty="0"/>
              <a:t>კანონის ჩარჩოში მოქცევის მიზნით </a:t>
            </a:r>
            <a:r>
              <a:rPr lang="ka-GE" sz="2200" b="1" dirty="0" smtClean="0"/>
              <a:t>ჯანდაცვის სამინისტრომ სახელმწიფო </a:t>
            </a:r>
            <a:r>
              <a:rPr lang="ka-GE" sz="2200" b="1" dirty="0"/>
              <a:t>შესყიდვების საგენტოს </a:t>
            </a:r>
            <a:r>
              <a:rPr lang="ka-GE" sz="2200" b="1" dirty="0" smtClean="0"/>
              <a:t>მოთხოვა განეხორციელებინა </a:t>
            </a:r>
            <a:r>
              <a:rPr lang="ka-GE" sz="2200" b="1" dirty="0"/>
              <a:t>ბაზრის კველვა და </a:t>
            </a:r>
            <a:r>
              <a:rPr lang="ka-GE" sz="2200" b="1" dirty="0" smtClean="0"/>
              <a:t>ოფიციალურად </a:t>
            </a:r>
            <a:r>
              <a:rPr lang="ka-GE" sz="2200" b="1" dirty="0"/>
              <a:t>წარმოედგინა მომწოდებლების სია. აღნიშნული სამინისტროს ოფიციალურ ვებ გვერდზე დარეგისტრირდა 19 მარტს </a:t>
            </a:r>
            <a:r>
              <a:rPr lang="en-US" sz="2200" b="1" dirty="0"/>
              <a:t>N</a:t>
            </a:r>
            <a:r>
              <a:rPr lang="ka-GE" sz="2200" b="1" dirty="0"/>
              <a:t>31302, რომელშიც წარმოდგენილი იყო ქვემოთ მოცემული შემოთავაზებები (ფაქტიურად იგივე კონტაქტები, რაც წინსწრებით უკვე გვქონდა </a:t>
            </a:r>
            <a:r>
              <a:rPr lang="ka-GE" sz="2200" b="1" dirty="0" smtClean="0"/>
              <a:t>მოწოდებული </a:t>
            </a:r>
            <a:r>
              <a:rPr lang="en-US" sz="2200" b="1" dirty="0" smtClean="0"/>
              <a:t>WhatsApp-</a:t>
            </a:r>
            <a:r>
              <a:rPr lang="ka-GE" sz="2200" b="1" dirty="0" smtClean="0"/>
              <a:t>ით), </a:t>
            </a:r>
            <a:r>
              <a:rPr lang="ka-GE" sz="2200" b="1" dirty="0"/>
              <a:t>რომელიც არ დაემთხვა რეალურ მოცემულობას</a:t>
            </a:r>
            <a:r>
              <a:rPr lang="ka-GE" sz="2200" b="1" dirty="0" smtClean="0"/>
              <a:t>. მაგ:</a:t>
            </a:r>
            <a:endParaRPr lang="ka-GE" sz="2200" dirty="0" smtClean="0"/>
          </a:p>
          <a:p>
            <a:pPr marL="285750" indent="-285750" algn="just"/>
            <a:r>
              <a:rPr lang="ka-GE" sz="1900" dirty="0" smtClean="0"/>
              <a:t>მომწოდებლებთან </a:t>
            </a:r>
            <a:r>
              <a:rPr lang="ka-GE" sz="1900" dirty="0"/>
              <a:t>კომუნიკაციის შემდგომ იკვეთებოდა, რომ არ იყვნენ კეთილსინდისიერი და რეალური მომწოდებლები; </a:t>
            </a:r>
          </a:p>
          <a:p>
            <a:pPr marL="285750" indent="-285750" algn="just"/>
            <a:r>
              <a:rPr lang="ka-GE" sz="1900" dirty="0"/>
              <a:t>ხელშეკრულების გაფორმების ეტაპზე ამბობდნენ, რომ ქონდათ </a:t>
            </a:r>
            <a:r>
              <a:rPr lang="ka-GE" sz="1900" dirty="0" smtClean="0"/>
              <a:t>საზღვარზე პრობლემები </a:t>
            </a:r>
            <a:r>
              <a:rPr lang="ka-GE" sz="1900" dirty="0"/>
              <a:t>და მთავრობა უნდა დახმარებოდათ;</a:t>
            </a:r>
          </a:p>
          <a:p>
            <a:pPr marL="285750" indent="-285750" algn="just"/>
            <a:r>
              <a:rPr lang="ka-GE" sz="1900" dirty="0"/>
              <a:t>იყო შემთხვევა გავაფორმეთ ხელშეკრულება და  </a:t>
            </a:r>
            <a:r>
              <a:rPr lang="ka-GE" sz="1900" dirty="0" smtClean="0"/>
              <a:t> მომწოდებელმა აღარ დაადასტურა ხელმოწერით, რადგან ვერ </a:t>
            </a:r>
            <a:r>
              <a:rPr lang="ka-GE" sz="1900" dirty="0"/>
              <a:t>მოგვაწვდიდა </a:t>
            </a:r>
            <a:r>
              <a:rPr lang="ka-GE" sz="1900" dirty="0" smtClean="0"/>
              <a:t>საქონელს;</a:t>
            </a:r>
            <a:endParaRPr lang="ka-GE" sz="1900" dirty="0"/>
          </a:p>
          <a:p>
            <a:pPr marL="285750" indent="-285750" algn="just"/>
            <a:r>
              <a:rPr lang="ka-GE" sz="1900" dirty="0"/>
              <a:t>სამწუხაროდ მოგვიწია ერთ-ერთი არაკეთილსინდისიერი მომწოდებლისგან შეგვეძინა დაჩქარებული ტემპით (ვერ მოესწრო ნიმუშის ნახვა) 10 000ც. დამცავი ფარი -  (ერთეულის ფასი - 8,5 ლარი), რომელიც ძალიან დაბალი ხარისხის აღმოჩნდა.  მოწოდებული ფასი არის ხარისხთან შეუსაბამო. (დღეს ბაზარზე ეს ფარი ღირს 4-5 ლარი, რომელიც ასევე ძალიან მაღალია პროდუქტის წარმოებაზე გაწეულ დანახარჯზე).</a:t>
            </a:r>
            <a:endParaRPr lang="en-US" sz="1900" dirty="0"/>
          </a:p>
          <a:p>
            <a:pPr marL="285750" indent="-285750" algn="just"/>
            <a:r>
              <a:rPr lang="ka-GE" sz="1900" dirty="0"/>
              <a:t>შეიქმნა პრობლემა ერთერთ მომწოდებელთან (ბონდო გოლეთიანი), რომელსაც ჯანდაცვის სამინისტროს და სხვა სახელმწიფო სტრუქტურების მიერ შეკვეთილი დაცვის საშუალებები უნდა მოეწოდებინა ჩარტერით 22 აპრილს, თუმცა აღნინული ვერ განხორციელდა. </a:t>
            </a:r>
            <a:endParaRPr lang="ka-GE" sz="1900" dirty="0" smtClean="0"/>
          </a:p>
          <a:p>
            <a:pPr marL="285750" indent="-285750" algn="just"/>
            <a:r>
              <a:rPr lang="ka-GE" sz="1900" dirty="0" smtClean="0"/>
              <a:t>ასევე </a:t>
            </a:r>
            <a:r>
              <a:rPr lang="ka-GE" sz="1900" dirty="0"/>
              <a:t>პრობლემურია ადგილობრივი მწარმოებელი შპს „დოქტორ გუდსი“- (მამუკა ხადური), რადგან შეთანხმებული რაოდენობის ხალათების და კომბინიზომების მოწოდებას ვერ </a:t>
            </a:r>
            <a:r>
              <a:rPr lang="ka-GE" sz="1900" dirty="0" smtClean="0"/>
              <a:t>უზრუნველყოფს;</a:t>
            </a:r>
          </a:p>
          <a:p>
            <a:pPr marL="285750" indent="-285750" algn="just"/>
            <a:r>
              <a:rPr lang="ka-GE" sz="1900" dirty="0" smtClean="0"/>
              <a:t>ასევე იყო მოთხოვნა სხვა სახელმწიფო სტრუქტურის მხრიდან ტესტები შეგვესყიდა, მხოლოდ მოწოდებული ინვოისის საფუძველზე, ხელშეკრულების გაფორმაბის გარეშე, რაც მოქმედი კანონმდებლობით დაუშვებელია;</a:t>
            </a:r>
            <a:endParaRPr lang="en-US" sz="1900" dirty="0"/>
          </a:p>
          <a:p>
            <a:pPr marL="285750" indent="-285750" algn="just"/>
            <a:endParaRPr lang="en-US" dirty="0"/>
          </a:p>
          <a:p>
            <a:pPr marL="0" indent="0">
              <a:buNone/>
            </a:pPr>
            <a:endParaRPr lang="en-US" dirty="0"/>
          </a:p>
        </p:txBody>
      </p:sp>
    </p:spTree>
    <p:extLst>
      <p:ext uri="{BB962C8B-B14F-4D97-AF65-F5344CB8AC3E}">
        <p14:creationId xmlns:p14="http://schemas.microsoft.com/office/powerpoint/2010/main" val="386915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1800" b="1" dirty="0" smtClean="0"/>
              <a:t>სამინისტროს მიერ მომზადებული განკარგულების პროექტი კონსოლიდირებული შესყიდვების განსახორციელებლად</a:t>
            </a:r>
            <a:endParaRPr lang="en-US" sz="1800" b="1" dirty="0"/>
          </a:p>
        </p:txBody>
      </p:sp>
      <p:sp>
        <p:nvSpPr>
          <p:cNvPr id="3" name="Content Placeholder 2"/>
          <p:cNvSpPr>
            <a:spLocks noGrp="1"/>
          </p:cNvSpPr>
          <p:nvPr>
            <p:ph idx="1"/>
          </p:nvPr>
        </p:nvSpPr>
        <p:spPr/>
        <p:txBody>
          <a:bodyPr>
            <a:normAutofit fontScale="92500" lnSpcReduction="10000"/>
          </a:bodyPr>
          <a:lstStyle/>
          <a:p>
            <a:pPr algn="just"/>
            <a:r>
              <a:rPr lang="ka-GE" sz="1500" dirty="0">
                <a:solidFill>
                  <a:schemeClr val="tx1">
                    <a:lumMod val="65000"/>
                    <a:lumOff val="35000"/>
                  </a:schemeClr>
                </a:solidFill>
              </a:rPr>
              <a:t>ზემოაღნიშნული უმართავი მდგომარეობიდან თავის დაღწევის მიზნით (არაკეთილსინდისიერი მომწოდებლები) ჯანდაცვის სამინისტროს ინიციატივით მომზადდა მთავრობის განკარგულების პროექქტი </a:t>
            </a:r>
            <a:r>
              <a:rPr lang="ka-GE" sz="1500" b="1" dirty="0">
                <a:solidFill>
                  <a:srgbClr val="FF0000"/>
                </a:solidFill>
              </a:rPr>
              <a:t>(წერილი </a:t>
            </a:r>
            <a:r>
              <a:rPr lang="en-US" sz="1500" b="1" dirty="0">
                <a:solidFill>
                  <a:srgbClr val="FF0000"/>
                </a:solidFill>
              </a:rPr>
              <a:t>N01/3462 </a:t>
            </a:r>
            <a:r>
              <a:rPr lang="ka-GE" sz="1500" b="1" dirty="0">
                <a:solidFill>
                  <a:srgbClr val="FF0000"/>
                </a:solidFill>
              </a:rPr>
              <a:t>19.03.2020წ</a:t>
            </a:r>
            <a:r>
              <a:rPr lang="en-US" sz="1500" b="1" dirty="0">
                <a:solidFill>
                  <a:srgbClr val="FF0000"/>
                </a:solidFill>
              </a:rPr>
              <a:t>)</a:t>
            </a:r>
            <a:r>
              <a:rPr lang="ka-GE" sz="1500" dirty="0">
                <a:solidFill>
                  <a:schemeClr val="tx1">
                    <a:lumMod val="65000"/>
                    <a:lumOff val="35000"/>
                  </a:schemeClr>
                </a:solidFill>
              </a:rPr>
              <a:t>, სადაც კონკრეტულად გაიწერა მთავრობის ინიციატივით შექმნილი შესყიდვების კომისიის შემადგენლობა და ფუნქცია მოვალეობები, კომისიის თავმჯდომარედ განისაზღვრა სახელმწიფო შესყიდვების სააგენტოს დირექტორი ბატონი ლევან რაზმაძე, კომისიას დაევალა შესყიდვების პროცედურების უზრუნველყოფა (ბაზრის კვლევა, საჭირო რაოდენობების დადასტურება და ინფორმაციის სამინისტროსთვის ოფიციალურად წარმოდგენა) ხელშეკრულების დადების პროცესამდე, ხოლო უშუალოდ შესყიდვის პროცედურის განხორციელება დაევალა ჩვენი სამინისტროს შესყიდვების სამმართველოს (ხელშეკრულების გაფორმება და თანხის გადარიცხვა). </a:t>
            </a:r>
            <a:endParaRPr lang="en-US" sz="1500" dirty="0">
              <a:solidFill>
                <a:schemeClr val="tx1">
                  <a:lumMod val="65000"/>
                  <a:lumOff val="35000"/>
                </a:schemeClr>
              </a:solidFill>
            </a:endParaRPr>
          </a:p>
          <a:p>
            <a:pPr algn="just"/>
            <a:r>
              <a:rPr lang="ka-GE" sz="1500" dirty="0">
                <a:solidFill>
                  <a:schemeClr val="tx1">
                    <a:lumMod val="65000"/>
                    <a:lumOff val="35000"/>
                  </a:schemeClr>
                </a:solidFill>
              </a:rPr>
              <a:t>განკარგულების პროექტის მთავრობაზე ატვირთვის შემდგომ გაირკვა, რომ </a:t>
            </a:r>
            <a:r>
              <a:rPr lang="ka-GE" sz="1500" dirty="0" smtClean="0">
                <a:solidFill>
                  <a:schemeClr val="tx1">
                    <a:lumMod val="65000"/>
                    <a:lumOff val="35000"/>
                  </a:schemeClr>
                </a:solidFill>
              </a:rPr>
              <a:t>მიუხედავდა ჯანდაცვის მინისტრის სიტყვიერი შეთანხმებისა პრემიერ მინისტრთან და ფინანსთა მინისტრთან, </a:t>
            </a:r>
            <a:r>
              <a:rPr lang="ka-GE" sz="1500" dirty="0" smtClean="0">
                <a:solidFill>
                  <a:srgbClr val="FF0000"/>
                </a:solidFill>
              </a:rPr>
              <a:t>ბატონი </a:t>
            </a:r>
            <a:r>
              <a:rPr lang="ka-GE" sz="1500" dirty="0">
                <a:solidFill>
                  <a:srgbClr val="FF0000"/>
                </a:solidFill>
              </a:rPr>
              <a:t>ლევან რაზმაძე </a:t>
            </a:r>
            <a:r>
              <a:rPr lang="ka-GE" sz="1500" dirty="0" smtClean="0">
                <a:solidFill>
                  <a:srgbClr val="FF0000"/>
                </a:solidFill>
              </a:rPr>
              <a:t>მაინც წინააღმდეგი </a:t>
            </a:r>
            <a:r>
              <a:rPr lang="ka-GE" sz="1500" dirty="0">
                <a:solidFill>
                  <a:srgbClr val="FF0000"/>
                </a:solidFill>
              </a:rPr>
              <a:t>იყო  კომისიის </a:t>
            </a:r>
            <a:r>
              <a:rPr lang="ka-GE" sz="1500" dirty="0" smtClean="0">
                <a:solidFill>
                  <a:srgbClr val="FF0000"/>
                </a:solidFill>
              </a:rPr>
              <a:t>თავჯდომარეობაზე.</a:t>
            </a:r>
            <a:r>
              <a:rPr lang="ka-GE" sz="1500" dirty="0" smtClean="0">
                <a:solidFill>
                  <a:schemeClr val="tx1">
                    <a:lumMod val="65000"/>
                    <a:lumOff val="35000"/>
                  </a:schemeClr>
                </a:solidFill>
              </a:rPr>
              <a:t> ვინაიდან </a:t>
            </a:r>
            <a:r>
              <a:rPr lang="ka-GE" sz="1500" dirty="0">
                <a:solidFill>
                  <a:schemeClr val="tx1">
                    <a:lumMod val="65000"/>
                    <a:lumOff val="35000"/>
                  </a:schemeClr>
                </a:solidFill>
              </a:rPr>
              <a:t>ოფიციალურად არავინ აიღო პასუხისმგებლობა არაორგანიზებულ ქაოტურ შესყიდვებზე, შეიცვალა </a:t>
            </a:r>
            <a:r>
              <a:rPr lang="ka-GE" sz="1500" dirty="0" smtClean="0">
                <a:solidFill>
                  <a:schemeClr val="tx1">
                    <a:lumMod val="65000"/>
                    <a:lumOff val="35000"/>
                  </a:schemeClr>
                </a:solidFill>
              </a:rPr>
              <a:t>გადაწყვეტილება, უკან იქნა გამოთხოვილი ჯანდაცვის სამინისტროს მიერ მომზადებული პროექტი </a:t>
            </a:r>
            <a:r>
              <a:rPr lang="ka-GE" sz="1500" dirty="0">
                <a:solidFill>
                  <a:schemeClr val="tx1">
                    <a:lumMod val="65000"/>
                    <a:lumOff val="35000"/>
                  </a:schemeClr>
                </a:solidFill>
              </a:rPr>
              <a:t>და მთავრობის წარმომადგენლებს დაევალათ დამოუკიდებლად თავთავიანთი შესყიდვების </a:t>
            </a:r>
            <a:r>
              <a:rPr lang="ka-GE" sz="1500" dirty="0" smtClean="0">
                <a:solidFill>
                  <a:schemeClr val="tx1">
                    <a:lumMod val="65000"/>
                    <a:lumOff val="35000"/>
                  </a:schemeClr>
                </a:solidFill>
              </a:rPr>
              <a:t>განხორციელება, </a:t>
            </a:r>
            <a:r>
              <a:rPr lang="ka-GE" sz="1500" dirty="0" smtClean="0">
                <a:solidFill>
                  <a:srgbClr val="FF0000"/>
                </a:solidFill>
              </a:rPr>
              <a:t>სოფლის მეურნეობის მინისტრს დაევალა კონსოლიდირებული შესყიდვების ორგანიზება, </a:t>
            </a:r>
            <a:r>
              <a:rPr lang="ka-GE" sz="1500" dirty="0" smtClean="0">
                <a:solidFill>
                  <a:schemeClr val="tx1">
                    <a:lumMod val="65000"/>
                    <a:lumOff val="35000"/>
                  </a:schemeClr>
                </a:solidFill>
              </a:rPr>
              <a:t>თუმცა </a:t>
            </a:r>
            <a:r>
              <a:rPr lang="ka-GE" sz="1500" dirty="0" smtClean="0">
                <a:solidFill>
                  <a:schemeClr val="tx1">
                    <a:lumMod val="65000"/>
                    <a:lumOff val="35000"/>
                  </a:schemeClr>
                </a:solidFill>
              </a:rPr>
              <a:t>მიუხედავად ამისა </a:t>
            </a:r>
            <a:r>
              <a:rPr lang="ka-GE" sz="1500" dirty="0" smtClean="0">
                <a:solidFill>
                  <a:schemeClr val="tx1">
                    <a:lumMod val="65000"/>
                    <a:lumOff val="35000"/>
                  </a:schemeClr>
                </a:solidFill>
              </a:rPr>
              <a:t>დღემდე, კვლავ </a:t>
            </a:r>
            <a:r>
              <a:rPr lang="ka-GE" sz="1500" dirty="0" smtClean="0">
                <a:solidFill>
                  <a:schemeClr val="tx1">
                    <a:lumMod val="65000"/>
                    <a:lumOff val="35000"/>
                  </a:schemeClr>
                </a:solidFill>
              </a:rPr>
              <a:t>ჯანდაცვის სამინისტროს უწევს როგორც სამედიცინო სექტორის, ასევე სახელმწიფო უწყებების საჭიროებების შესყიდვა და მათზე გადაცემა.</a:t>
            </a:r>
            <a:endParaRPr lang="en-US" sz="15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473407992"/>
      </p:ext>
    </p:extLst>
  </p:cSld>
  <p:clrMapOvr>
    <a:masterClrMapping/>
  </p:clrMapOvr>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428</TotalTime>
  <Words>1903</Words>
  <Application>Microsoft Office PowerPoint</Application>
  <PresentationFormat>Widescreen</PresentationFormat>
  <Paragraphs>99</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Century Gothic</vt:lpstr>
      <vt:lpstr>Sylfaen</vt:lpstr>
      <vt:lpstr>Wingdings 3</vt:lpstr>
      <vt:lpstr>Wisp</vt:lpstr>
      <vt:lpstr>Acrobat Document</vt:lpstr>
      <vt:lpstr>Adobe Acrobat Document</vt:lpstr>
      <vt:lpstr>.</vt:lpstr>
      <vt:lpstr>კორონავირუსის პრევენციისა და აღკვეთის მიზნით  განხორციელებული შესყიდვები</vt:lpstr>
      <vt:lpstr>ინდივიდუალური დაცვის საშუალებების განაწილება</vt:lpstr>
      <vt:lpstr> სამინისტროს პოლიტიკის დეპარტამენტის მიერ, ევროპის დაავადებათა კონტროლის ცენტრისა და ჯანმოს რეკომენდაციის საფუძველზე, შემუშავებული იქნა კლინიკებზე გადასაცემი/სახარჯი  იდს-ის რეოდენობები და მისი გამოყენების წესი:</vt:lpstr>
      <vt:lpstr>ბაზრის კვლევის პროცესის პრობლემები</vt:lpstr>
      <vt:lpstr>არსებული კანონმდებლობის ფარგლებში, სახელმწიფო შეყიდვების განხორციელების სქემა: </vt:lpstr>
      <vt:lpstr>პროცედურის გამარტივების მიზნით მთავრობის მიერ დაშვებული საკანონმდებლო ცვლილება</vt:lpstr>
      <vt:lpstr>არაკეთილსინდისიერი მომწოდებლები</vt:lpstr>
      <vt:lpstr>სამინისტროს მიერ მომზადებული განკარგულების პროექტი კონსოლიდირებული შესყიდვების განსახორციელებლად</vt:lpstr>
      <vt:lpstr>კონსოლიდირებულ შესყიდვებთან დაკავშირებით სამინისტროს მიერ მომზადებული განკარგულების პროექტი</vt:lpstr>
      <vt:lpstr>საქართველოს გარემოს დაცვისა და სოფლის მეურნეობის ჩართულობა შესყიდვების პროცესში</vt:lpstr>
      <vt:lpstr>ჯანდაცვის სამინისტროს მიერ დაორგანიზებული ჩარტერი</vt:lpstr>
      <vt:lpstr> კორონავირუსის პრევენციისა და აღკვეთის მიზნით სამინისტროს მიერ განხორციელებული იქნა შემდეგი სახის შესყიდვები </vt:lpstr>
      <vt:lpstr>მსოფლიო ბანკის სესხი:</vt:lpstr>
      <vt:lpstr>მსოფლიო ბანკის სესხი:</vt:lpstr>
      <vt:lpstr>შედეგი: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კორონავირუსის პრევენციისა და აღკვეთის მიზნით განხორციელებული და განსახორციელებელი შესყიდვების რისკები</dc:title>
  <dc:creator>Tinatin Khardziani</dc:creator>
  <cp:lastModifiedBy>Tinatin Khardziani</cp:lastModifiedBy>
  <cp:revision>83</cp:revision>
  <dcterms:created xsi:type="dcterms:W3CDTF">2020-04-27T11:58:55Z</dcterms:created>
  <dcterms:modified xsi:type="dcterms:W3CDTF">2020-05-19T16:51:48Z</dcterms:modified>
</cp:coreProperties>
</file>